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96" r:id="rId6"/>
    <p:sldId id="278" r:id="rId7"/>
    <p:sldId id="297" r:id="rId8"/>
    <p:sldId id="295" r:id="rId9"/>
    <p:sldId id="298" r:id="rId10"/>
    <p:sldId id="299" r:id="rId11"/>
    <p:sldId id="300" r:id="rId12"/>
    <p:sldId id="302" r:id="rId13"/>
    <p:sldId id="303" r:id="rId14"/>
    <p:sldId id="304" r:id="rId15"/>
    <p:sldId id="305" r:id="rId16"/>
    <p:sldId id="306" r:id="rId17"/>
    <p:sldId id="308" r:id="rId18"/>
    <p:sldId id="307" r:id="rId19"/>
    <p:sldId id="309" r:id="rId20"/>
    <p:sldId id="263" r:id="rId21"/>
    <p:sldId id="264" r:id="rId22"/>
    <p:sldId id="265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496"/>
    <a:srgbClr val="D79364"/>
    <a:srgbClr val="CD7940"/>
    <a:srgbClr val="F9F6EA"/>
    <a:srgbClr val="E6E6E6"/>
    <a:srgbClr val="E6D8A3"/>
    <a:srgbClr val="F0B448"/>
    <a:srgbClr val="E6827D"/>
    <a:srgbClr val="E65E56"/>
    <a:srgbClr val="F0C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9" autoAdjust="0"/>
    <p:restoredTop sz="94660"/>
  </p:normalViewPr>
  <p:slideViewPr>
    <p:cSldViewPr snapToGrid="0">
      <p:cViewPr>
        <p:scale>
          <a:sx n="75" d="100"/>
          <a:sy n="75" d="100"/>
        </p:scale>
        <p:origin x="730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3364-6CFC-4865-AA59-D1A35A54A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A94967-D3D1-4C38-8F66-E9D544D55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A09F4-A934-4D2D-8BB0-8A547D6F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CCA30-55BD-475C-BBAE-CD9D39AB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F0A96-15D9-4AEA-A8E0-CB018CFB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0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60A9C-3E2B-4B90-9F7C-86E788EB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E1208-0549-4A16-8B03-C257C54D3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B224B-0B58-4D21-9326-BDDC4E58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09146-F687-4C00-9C06-8BBE99F8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301CB-0D21-49D0-B86E-50546DFE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39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E5F06B-4B40-49CB-ADAC-077EFF630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D5995-6D39-4BBF-B1E1-4369F9955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B6FD7-1538-4D36-8AB0-C7861999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9BBCC-BCB8-49C0-A5D3-4EBD3F13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F230E-6D96-403B-A486-24636807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6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49A9-926B-46D0-AAF0-862CDBC3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A12DF-998F-41CE-B2DD-671A9712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CA1CC-633D-4F4D-8186-BA87FF8A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57D9F-28FC-47A7-85C5-6DEBADBC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AFEE2-2FEC-42A7-A61C-D046F19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AA96D-F89C-4A61-AD1C-F316844B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99BCF8-A60E-49BD-84BB-0CD7F82C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D250-25A7-4EA9-A56F-72FDB340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11EB0-27C4-4FC6-8119-D11A942C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42966-FD3C-42A1-95FA-CF8E6503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1E82-9502-465B-BB4F-3D178874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55EE0-3791-41DE-B75F-16E5163B2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7F6F88-68AE-4985-952B-5D22557A0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E51C13-1BCE-49D7-9AD3-ACB5D3FC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06256-A0D1-493C-947A-573E1D14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B125EC-185B-481B-BE90-9D2F7CC4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3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A48A-DDB3-4A63-B212-75E95A4F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B12C2-0B05-4E97-A5F0-29F64C70F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1EA2C-7ECF-4D32-8EFC-A45578766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197267-CA87-4006-8F90-F3A955287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A6BF9F-2707-4A93-A4E9-78F1E46DC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AE1727-06AC-42AD-A5F3-0EAC7E05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BB6773-A0F5-4EBD-9166-A151284D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29370-070E-403C-82CE-0E85ADCA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5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8BFAF-4D2B-41DF-ABAB-5556CFA0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7C432-A72F-40F2-BBC0-43151F6B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446394-5584-447A-8F82-26024CDB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CD16A-FBBD-46AF-9BE2-17340C69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6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502EFB-A190-4FE9-85C9-405D1494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475243-4338-41AE-86EC-7B2CB586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F85F96-23C3-4229-974B-9019EB08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E0855-9D84-4BCB-AE4F-DD088E6A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BB0B4-F524-42D0-931A-DDCF5F07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1A43FD-61F8-4EF1-986C-B6DCAA4C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55A7C-DCC5-40D8-AF2A-F0DB731A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D49A93-F191-4725-B654-A4E7D344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71E09-C1C8-4C73-ABA0-CA86A13F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5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EFE89-5496-454F-947F-28F0FAA8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77D1BA-E7A3-4483-8782-79D028CF8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B6D782-3070-468D-B22B-C024B5DED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F3BE8-B010-4C5C-9302-F36B5577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61EFD2-569B-466B-B943-7A5526B2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AA463-953E-449D-88C0-C17B0FD6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88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8A3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27516-0F60-4018-AB7C-4CF62991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FC7F3-BCF2-47D2-AF90-E68BE3B57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20E71-8346-4096-9CF1-DE8A2F7FA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6C341-F678-4BE5-A2D9-0BE486674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99B4C-479A-43F4-9F97-2DE002CF6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3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m.joseilbo.com/news/view.htm?newsid=402010#_enliple" TargetMode="External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89351-1C18-4676-9E0A-46210750D19B}"/>
              </a:ext>
            </a:extLst>
          </p:cNvPr>
          <p:cNvSpPr/>
          <p:nvPr/>
        </p:nvSpPr>
        <p:spPr>
          <a:xfrm>
            <a:off x="0" y="4247789"/>
            <a:ext cx="7587038" cy="1514522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CF513B-0C75-45B7-B501-9AA53520D956}"/>
              </a:ext>
            </a:extLst>
          </p:cNvPr>
          <p:cNvSpPr/>
          <p:nvPr/>
        </p:nvSpPr>
        <p:spPr>
          <a:xfrm>
            <a:off x="-1" y="791511"/>
            <a:ext cx="12192000" cy="2922577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8EC388-2C5A-4F1D-8216-C6160E3FF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7" b="48806" l="85125" r="96500">
                        <a14:foregroundMark x1="91000" y1="37577" x2="91000" y2="37577"/>
                        <a14:backgroundMark x1="86188" y1="35986" x2="86188" y2="35986"/>
                        <a14:backgroundMark x1="91938" y1="38727" x2="91938" y2="38727"/>
                      </a14:backgroundRemoval>
                    </a14:imgEffect>
                    <a14:imgEffect>
                      <a14:artisticLineDraw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32162" r="2100" b="50946"/>
          <a:stretch/>
        </p:blipFill>
        <p:spPr>
          <a:xfrm rot="3203797">
            <a:off x="9243033" y="4021231"/>
            <a:ext cx="3056781" cy="2712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01BFF7-D7DD-4CAE-9803-726B03E71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03" y="1580503"/>
            <a:ext cx="9590981" cy="1460060"/>
          </a:xfrm>
        </p:spPr>
        <p:txBody>
          <a:bodyPr>
            <a:normAutofit/>
          </a:bodyPr>
          <a:lstStyle/>
          <a:p>
            <a:r>
              <a:rPr lang="en-US" altLang="ko-KR" sz="9600" b="1" dirty="0">
                <a:solidFill>
                  <a:schemeClr val="tx2"/>
                </a:solidFill>
              </a:rPr>
              <a:t>POST </a:t>
            </a:r>
            <a:r>
              <a:rPr lang="en-US" altLang="ko-KR" sz="9600" b="1" dirty="0">
                <a:solidFill>
                  <a:schemeClr val="tx2">
                    <a:lumMod val="75000"/>
                  </a:schemeClr>
                </a:solidFill>
              </a:rPr>
              <a:t>CORONA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A21E01-CD6E-4C8F-9D30-35A6CFFB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7" b="48806" l="85125" r="96500">
                        <a14:foregroundMark x1="91000" y1="37577" x2="91000" y2="37577"/>
                        <a14:backgroundMark x1="86188" y1="35986" x2="86188" y2="35986"/>
                        <a14:backgroundMark x1="91938" y1="38727" x2="91938" y2="38727"/>
                      </a14:backgroundRemoval>
                    </a14:imgEffect>
                    <a14:imgEffect>
                      <a14:artisticLineDrawing trans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32162" r="2100" b="50946"/>
          <a:stretch/>
        </p:blipFill>
        <p:spPr>
          <a:xfrm rot="3149214">
            <a:off x="8588301" y="3848634"/>
            <a:ext cx="2271759" cy="2015671"/>
          </a:xfrm>
          <a:prstGeom prst="rect">
            <a:avLst/>
          </a:prstGeom>
          <a:noFill/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E210A9-BD0A-44D7-BD48-6170575EA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14" b="65606" l="84875" r="97563">
                        <a14:foregroundMark x1="90750" y1="54642" x2="90750" y2="54642"/>
                        <a14:foregroundMark x1="89313" y1="55172" x2="89313" y2="55172"/>
                        <a14:foregroundMark x1="89438" y1="56676" x2="89438" y2="56676"/>
                        <a14:foregroundMark x1="92125" y1="55172" x2="92125" y2="55172"/>
                        <a14:foregroundMark x1="89063" y1="56322" x2="89063" y2="56322"/>
                        <a14:foregroundMark x1="88438" y1="56852" x2="88438" y2="56852"/>
                        <a14:foregroundMark x1="90500" y1="58709" x2="90500" y2="58709"/>
                        <a14:foregroundMark x1="91250" y1="58355" x2="91250" y2="58355"/>
                        <a14:foregroundMark x1="91250" y1="58355" x2="91250" y2="58355"/>
                        <a14:foregroundMark x1="90063" y1="53050" x2="90063" y2="53050"/>
                        <a14:foregroundMark x1="90188" y1="55172" x2="90188" y2="55172"/>
                        <a14:foregroundMark x1="90875" y1="53935" x2="90875" y2="53935"/>
                        <a14:foregroundMark x1="91563" y1="55880" x2="91563" y2="55880"/>
                        <a14:foregroundMark x1="91563" y1="55615" x2="91563" y2="55615"/>
                        <a14:foregroundMark x1="91813" y1="56322" x2="91813" y2="56322"/>
                        <a14:foregroundMark x1="92375" y1="56587" x2="92375" y2="56587"/>
                        <a14:foregroundMark x1="91625" y1="57206" x2="91625" y2="57206"/>
                        <a14:foregroundMark x1="90250" y1="60124" x2="90250" y2="60124"/>
                        <a14:foregroundMark x1="87500" y1="58621" x2="87500" y2="58621"/>
                        <a14:foregroundMark x1="90000" y1="61715" x2="90000" y2="61715"/>
                        <a14:foregroundMark x1="94063" y1="60831" x2="94063" y2="60831"/>
                        <a14:foregroundMark x1="93938" y1="56410" x2="93938" y2="56233"/>
                        <a14:foregroundMark x1="92813" y1="53404" x2="92813" y2="53404"/>
                        <a14:foregroundMark x1="90188" y1="53227" x2="9018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88938" y1="54288" x2="88938" y2="54288"/>
                        <a14:foregroundMark x1="88938" y1="54288" x2="88938" y2="54288"/>
                        <a14:foregroundMark x1="87875" y1="54553" x2="88000" y2="54465"/>
                        <a14:foregroundMark x1="88125" y1="53669" x2="88125" y2="53669"/>
                        <a14:foregroundMark x1="88125" y1="53669" x2="92813" y2="53935"/>
                        <a14:foregroundMark x1="92125" y1="53758" x2="94125" y2="58886"/>
                        <a14:foregroundMark x1="93813" y1="57648" x2="89938" y2="61538"/>
                        <a14:foregroundMark x1="92000" y1="62599" x2="87375" y2="57648"/>
                        <a14:foregroundMark x1="92813" y1="61273" x2="89125" y2="63130"/>
                        <a14:foregroundMark x1="87563" y1="60920" x2="89625" y2="61804"/>
                        <a14:backgroundMark x1="84813" y1="50133" x2="84813" y2="50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49188" r="2100" b="33786"/>
          <a:stretch/>
        </p:blipFill>
        <p:spPr>
          <a:xfrm rot="267598">
            <a:off x="8685521" y="5147185"/>
            <a:ext cx="1353806" cy="121076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F1E4FA-26DF-4A83-BFD1-971B9DA872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14" b="65606" l="84875" r="97563">
                        <a14:foregroundMark x1="90750" y1="54642" x2="90750" y2="54642"/>
                        <a14:foregroundMark x1="89313" y1="55172" x2="89313" y2="55172"/>
                        <a14:foregroundMark x1="89438" y1="56676" x2="89438" y2="56676"/>
                        <a14:foregroundMark x1="92125" y1="55172" x2="92125" y2="55172"/>
                        <a14:foregroundMark x1="89063" y1="56322" x2="89063" y2="56322"/>
                        <a14:foregroundMark x1="88438" y1="56852" x2="88438" y2="56852"/>
                        <a14:foregroundMark x1="90500" y1="58709" x2="90500" y2="58709"/>
                        <a14:foregroundMark x1="91250" y1="58355" x2="91250" y2="58355"/>
                        <a14:foregroundMark x1="91250" y1="58355" x2="91250" y2="58355"/>
                        <a14:foregroundMark x1="90063" y1="53050" x2="90063" y2="53050"/>
                        <a14:foregroundMark x1="90188" y1="55172" x2="90188" y2="55172"/>
                        <a14:foregroundMark x1="90875" y1="53935" x2="90875" y2="53935"/>
                        <a14:foregroundMark x1="91563" y1="55880" x2="91563" y2="55880"/>
                        <a14:foregroundMark x1="91563" y1="55615" x2="91563" y2="55615"/>
                        <a14:foregroundMark x1="91813" y1="56322" x2="91813" y2="56322"/>
                        <a14:foregroundMark x1="92375" y1="56587" x2="92375" y2="56587"/>
                        <a14:foregroundMark x1="91625" y1="57206" x2="91625" y2="57206"/>
                        <a14:foregroundMark x1="90250" y1="60124" x2="90250" y2="60124"/>
                        <a14:foregroundMark x1="87500" y1="58621" x2="87500" y2="58621"/>
                        <a14:foregroundMark x1="90000" y1="61715" x2="90000" y2="61715"/>
                        <a14:foregroundMark x1="94063" y1="60831" x2="94063" y2="60831"/>
                        <a14:foregroundMark x1="93938" y1="56410" x2="93938" y2="56233"/>
                        <a14:foregroundMark x1="92813" y1="53404" x2="92813" y2="53404"/>
                        <a14:foregroundMark x1="90188" y1="53227" x2="9018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88938" y1="54288" x2="88938" y2="54288"/>
                        <a14:foregroundMark x1="88938" y1="54288" x2="88938" y2="54288"/>
                        <a14:foregroundMark x1="87875" y1="54553" x2="88000" y2="54465"/>
                        <a14:foregroundMark x1="88125" y1="53669" x2="88125" y2="53669"/>
                        <a14:foregroundMark x1="88125" y1="53669" x2="92813" y2="53935"/>
                        <a14:foregroundMark x1="92125" y1="53758" x2="94125" y2="58886"/>
                        <a14:foregroundMark x1="93813" y1="57648" x2="89938" y2="61538"/>
                        <a14:foregroundMark x1="92000" y1="62599" x2="87375" y2="57648"/>
                        <a14:foregroundMark x1="92813" y1="61273" x2="89125" y2="63130"/>
                        <a14:foregroundMark x1="87563" y1="60920" x2="89625" y2="61804"/>
                        <a14:backgroundMark x1="84813" y1="50133" x2="84813" y2="50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49188" r="2100" b="33786"/>
          <a:stretch/>
        </p:blipFill>
        <p:spPr>
          <a:xfrm rot="20631965">
            <a:off x="8245307" y="5255911"/>
            <a:ext cx="909881" cy="813743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E31D91F-EDEB-4CAB-88EF-416F9FF5404B}"/>
              </a:ext>
            </a:extLst>
          </p:cNvPr>
          <p:cNvSpPr txBox="1">
            <a:spLocks/>
          </p:cNvSpPr>
          <p:nvPr/>
        </p:nvSpPr>
        <p:spPr>
          <a:xfrm>
            <a:off x="3338198" y="2982928"/>
            <a:ext cx="7343278" cy="44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Future Predictions For A Post-Coronavirus World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9EAAF7-E588-4888-BF58-CA1B240DCE4C}"/>
              </a:ext>
            </a:extLst>
          </p:cNvPr>
          <p:cNvSpPr txBox="1"/>
          <p:nvPr/>
        </p:nvSpPr>
        <p:spPr>
          <a:xfrm>
            <a:off x="1815484" y="1077415"/>
            <a:ext cx="8561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팬더믹</a:t>
            </a:r>
            <a:r>
              <a:rPr lang="ko-KR" altLang="en-US" sz="28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바꾼 세계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우리가 </a:t>
            </a:r>
            <a:r>
              <a:rPr lang="ko-KR" altLang="en-US" sz="28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주목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해야 할 산업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F737C-F445-4C07-AA65-422F491F3DF6}"/>
              </a:ext>
            </a:extLst>
          </p:cNvPr>
          <p:cNvSpPr txBox="1"/>
          <p:nvPr/>
        </p:nvSpPr>
        <p:spPr>
          <a:xfrm>
            <a:off x="480395" y="4464465"/>
            <a:ext cx="7788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6EA"/>
                </a:solidFill>
              </a:rPr>
              <a:t>DACON</a:t>
            </a:r>
            <a:r>
              <a:rPr lang="en-US" altLang="ko-KR" sz="2400" dirty="0">
                <a:solidFill>
                  <a:srgbClr val="F9F6EA"/>
                </a:solidFill>
              </a:rPr>
              <a:t> 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 데이터 시각화 경진대회</a:t>
            </a:r>
            <a:endParaRPr lang="en-US" altLang="ko-KR" sz="24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5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 – 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 소비와 흥미의 변화는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6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8246C6-0C79-4CCC-9070-F0AB95D5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5" y="2444741"/>
            <a:ext cx="11642510" cy="37710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F77D42-FCF8-4487-81A8-FB843EB88D12}"/>
              </a:ext>
            </a:extLst>
          </p:cNvPr>
          <p:cNvSpPr/>
          <p:nvPr/>
        </p:nvSpPr>
        <p:spPr>
          <a:xfrm>
            <a:off x="274744" y="2458094"/>
            <a:ext cx="1633955" cy="3757676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73D13-5488-4203-B9DE-1B8E35E7FB12}"/>
              </a:ext>
            </a:extLst>
          </p:cNvPr>
          <p:cNvSpPr/>
          <p:nvPr/>
        </p:nvSpPr>
        <p:spPr>
          <a:xfrm>
            <a:off x="1981200" y="2458093"/>
            <a:ext cx="1924976" cy="3757675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001A9-3249-49B0-9F3D-CE365F7FC3B7}"/>
              </a:ext>
            </a:extLst>
          </p:cNvPr>
          <p:cNvSpPr/>
          <p:nvPr/>
        </p:nvSpPr>
        <p:spPr>
          <a:xfrm>
            <a:off x="5554193" y="2458092"/>
            <a:ext cx="2222646" cy="3757675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D58AC3-7B5A-4FBB-BC01-8C1B2A81D9A8}"/>
              </a:ext>
            </a:extLst>
          </p:cNvPr>
          <p:cNvSpPr/>
          <p:nvPr/>
        </p:nvSpPr>
        <p:spPr>
          <a:xfrm>
            <a:off x="9552374" y="2458092"/>
            <a:ext cx="1455938" cy="3771029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687CB-9FDF-43A5-BEF9-82CD758AB383}"/>
              </a:ext>
            </a:extLst>
          </p:cNvPr>
          <p:cNvSpPr txBox="1"/>
          <p:nvPr/>
        </p:nvSpPr>
        <p:spPr>
          <a:xfrm>
            <a:off x="789676" y="2061452"/>
            <a:ext cx="63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  <a:endParaRPr lang="ko-KR" altLang="en-US" sz="32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695E66-7DFD-47CC-A2B9-561F2D0897AB}"/>
              </a:ext>
            </a:extLst>
          </p:cNvPr>
          <p:cNvSpPr txBox="1"/>
          <p:nvPr/>
        </p:nvSpPr>
        <p:spPr>
          <a:xfrm>
            <a:off x="2397927" y="2062058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6BA28-0410-4113-AD57-3EA3BA8722BE}"/>
              </a:ext>
            </a:extLst>
          </p:cNvPr>
          <p:cNvSpPr txBox="1"/>
          <p:nvPr/>
        </p:nvSpPr>
        <p:spPr>
          <a:xfrm>
            <a:off x="6148829" y="2061452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업종코드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C5181-D14F-4F21-A89D-4AB4DD6F6BD6}"/>
              </a:ext>
            </a:extLst>
          </p:cNvPr>
          <p:cNvSpPr txBox="1"/>
          <p:nvPr/>
        </p:nvSpPr>
        <p:spPr>
          <a:xfrm>
            <a:off x="9777295" y="2061452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매출건수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853122" y="1361335"/>
            <a:ext cx="1048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Card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 내에서 시각화에 필요한 정보를 구분하고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 → 아래 네 개의 값을 기준으로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분석을 진행</a:t>
            </a:r>
          </a:p>
        </p:txBody>
      </p:sp>
    </p:spTree>
    <p:extLst>
      <p:ext uri="{BB962C8B-B14F-4D97-AF65-F5344CB8AC3E}">
        <p14:creationId xmlns:p14="http://schemas.microsoft.com/office/powerpoint/2010/main" val="380608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623F517-D809-45B7-8286-56900F6775EB}"/>
              </a:ext>
            </a:extLst>
          </p:cNvPr>
          <p:cNvSpPr/>
          <p:nvPr/>
        </p:nvSpPr>
        <p:spPr>
          <a:xfrm>
            <a:off x="5772959" y="1854511"/>
            <a:ext cx="6187600" cy="4259367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94C158-920A-4F41-8F94-3BB176824AF5}"/>
              </a:ext>
            </a:extLst>
          </p:cNvPr>
          <p:cNvSpPr/>
          <p:nvPr/>
        </p:nvSpPr>
        <p:spPr>
          <a:xfrm>
            <a:off x="231441" y="1935014"/>
            <a:ext cx="5336239" cy="4259367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401197" y="2429322"/>
            <a:ext cx="487184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Card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데이터를 구 별로 분류하기 위해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행정동 코드에서 구를 의미하는 앞의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자리로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501FAE-BEAE-4F1B-B472-BF609A18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 r="74446"/>
          <a:stretch/>
        </p:blipFill>
        <p:spPr>
          <a:xfrm>
            <a:off x="3728719" y="3584602"/>
            <a:ext cx="1000129" cy="1851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F53FE-629C-42EF-9C6A-0B5823383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8" r="68543" b="52336"/>
          <a:stretch/>
        </p:blipFill>
        <p:spPr>
          <a:xfrm>
            <a:off x="731356" y="3771915"/>
            <a:ext cx="1645512" cy="1477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DD46DC9-62E8-4A7C-8B6E-13F025146443}"/>
              </a:ext>
            </a:extLst>
          </p:cNvPr>
          <p:cNvSpPr/>
          <p:nvPr/>
        </p:nvSpPr>
        <p:spPr>
          <a:xfrm>
            <a:off x="2689225" y="4510467"/>
            <a:ext cx="727137" cy="498637"/>
          </a:xfrm>
          <a:prstGeom prst="rightArrow">
            <a:avLst>
              <a:gd name="adj1" fmla="val 50000"/>
              <a:gd name="adj2" fmla="val 81989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28D14-ED6C-40C1-B7B9-EF841E49BAD0}"/>
              </a:ext>
            </a:extLst>
          </p:cNvPr>
          <p:cNvSpPr txBox="1"/>
          <p:nvPr/>
        </p:nvSpPr>
        <p:spPr>
          <a:xfrm>
            <a:off x="2496698" y="4047074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변환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F6AE80-4C51-42C7-8390-21A8F12B32AC}"/>
              </a:ext>
            </a:extLst>
          </p:cNvPr>
          <p:cNvSpPr/>
          <p:nvPr/>
        </p:nvSpPr>
        <p:spPr>
          <a:xfrm>
            <a:off x="1008442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지역코드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E1EA4B1-2A0C-4186-AEEA-0A764062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2" r="35703" b="51886"/>
          <a:stretch/>
        </p:blipFill>
        <p:spPr>
          <a:xfrm>
            <a:off x="6044899" y="3910688"/>
            <a:ext cx="1303593" cy="10984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B5276F-8F92-45BC-90EA-92599DF1F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6" r="41059"/>
          <a:stretch/>
        </p:blipFill>
        <p:spPr>
          <a:xfrm>
            <a:off x="8436436" y="3764333"/>
            <a:ext cx="1224263" cy="13186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FB93943-79BB-428E-B8C7-206EE2ED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447" y="3892628"/>
            <a:ext cx="1232208" cy="1180386"/>
          </a:xfrm>
          <a:prstGeom prst="rect">
            <a:avLst/>
          </a:prstGeom>
        </p:spPr>
      </p:pic>
      <p:sp>
        <p:nvSpPr>
          <p:cNvPr id="50" name="십자형 49">
            <a:extLst>
              <a:ext uri="{FF2B5EF4-FFF2-40B4-BE49-F238E27FC236}">
                <a16:creationId xmlns:a16="http://schemas.microsoft.com/office/drawing/2014/main" id="{F9928C2C-64D5-4786-80D6-B0F3164BF2DF}"/>
              </a:ext>
            </a:extLst>
          </p:cNvPr>
          <p:cNvSpPr/>
          <p:nvPr/>
        </p:nvSpPr>
        <p:spPr>
          <a:xfrm>
            <a:off x="9838907" y="4412768"/>
            <a:ext cx="412332" cy="390108"/>
          </a:xfrm>
          <a:prstGeom prst="plus">
            <a:avLst>
              <a:gd name="adj" fmla="val 37676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28DBC64-FC9C-44FD-9DBA-ED97EBE66DA0}"/>
              </a:ext>
            </a:extLst>
          </p:cNvPr>
          <p:cNvSpPr/>
          <p:nvPr/>
        </p:nvSpPr>
        <p:spPr>
          <a:xfrm>
            <a:off x="6454370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업종코드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3A4774E9-8EEF-4EFA-938B-241A6EE5CCA7}"/>
              </a:ext>
            </a:extLst>
          </p:cNvPr>
          <p:cNvSpPr/>
          <p:nvPr/>
        </p:nvSpPr>
        <p:spPr>
          <a:xfrm>
            <a:off x="7541019" y="4421860"/>
            <a:ext cx="727137" cy="498637"/>
          </a:xfrm>
          <a:prstGeom prst="rightArrow">
            <a:avLst>
              <a:gd name="adj1" fmla="val 50000"/>
              <a:gd name="adj2" fmla="val 81989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E4A43E-C8E5-4E22-8684-88E711E384EA}"/>
              </a:ext>
            </a:extLst>
          </p:cNvPr>
          <p:cNvSpPr txBox="1"/>
          <p:nvPr/>
        </p:nvSpPr>
        <p:spPr>
          <a:xfrm>
            <a:off x="7348492" y="3958467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변환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DF3456-A003-4C63-94BF-D90E50F6F168}"/>
              </a:ext>
            </a:extLst>
          </p:cNvPr>
          <p:cNvSpPr txBox="1"/>
          <p:nvPr/>
        </p:nvSpPr>
        <p:spPr>
          <a:xfrm>
            <a:off x="9618643" y="3984194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품목명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6EDD05-EC08-4D61-B011-236E9AF71C00}"/>
              </a:ext>
            </a:extLst>
          </p:cNvPr>
          <p:cNvSpPr txBox="1"/>
          <p:nvPr/>
        </p:nvSpPr>
        <p:spPr>
          <a:xfrm>
            <a:off x="6280959" y="2387892"/>
            <a:ext cx="517160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 코드 중 앞의 두 자리를 따와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 기준으로 삼고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각각의 분류에 품목명 지정</a:t>
            </a:r>
          </a:p>
        </p:txBody>
      </p:sp>
    </p:spTree>
    <p:extLst>
      <p:ext uri="{BB962C8B-B14F-4D97-AF65-F5344CB8AC3E}">
        <p14:creationId xmlns:p14="http://schemas.microsoft.com/office/powerpoint/2010/main" val="226903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4D2E20C7-64F9-4D5D-A29E-1252484B17C5}"/>
              </a:ext>
            </a:extLst>
          </p:cNvPr>
          <p:cNvGrpSpPr/>
          <p:nvPr/>
        </p:nvGrpSpPr>
        <p:grpSpPr>
          <a:xfrm>
            <a:off x="1280271" y="5461933"/>
            <a:ext cx="9631456" cy="1038295"/>
            <a:chOff x="8289539" y="1691214"/>
            <a:chExt cx="3711961" cy="317223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27FD576-0538-41C5-A641-EFAEF5E0F775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258E856-BD81-44BC-AF09-D9ACFE25333C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94C158-920A-4F41-8F94-3BB176824AF5}"/>
              </a:ext>
            </a:extLst>
          </p:cNvPr>
          <p:cNvSpPr/>
          <p:nvPr/>
        </p:nvSpPr>
        <p:spPr>
          <a:xfrm>
            <a:off x="231441" y="1935015"/>
            <a:ext cx="11559362" cy="3216106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401197" y="2284594"/>
            <a:ext cx="1095768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일자 표기 방법을 바꾼 뒤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이를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datetime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결정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F6AE80-4C51-42C7-8390-21A8F12B32AC}"/>
              </a:ext>
            </a:extLst>
          </p:cNvPr>
          <p:cNvSpPr/>
          <p:nvPr/>
        </p:nvSpPr>
        <p:spPr>
          <a:xfrm>
            <a:off x="1008442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1C6948-F4C8-46B5-B96B-EF5103CFA9B5}"/>
              </a:ext>
            </a:extLst>
          </p:cNvPr>
          <p:cNvGrpSpPr/>
          <p:nvPr/>
        </p:nvGrpSpPr>
        <p:grpSpPr>
          <a:xfrm>
            <a:off x="2338228" y="2939375"/>
            <a:ext cx="7345788" cy="2088688"/>
            <a:chOff x="1643918" y="3822910"/>
            <a:chExt cx="7345788" cy="2088688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DD46DC9-62E8-4A7C-8B6E-13F025146443}"/>
                </a:ext>
              </a:extLst>
            </p:cNvPr>
            <p:cNvSpPr/>
            <p:nvPr/>
          </p:nvSpPr>
          <p:spPr>
            <a:xfrm>
              <a:off x="4028070" y="4745964"/>
              <a:ext cx="727137" cy="498637"/>
            </a:xfrm>
            <a:prstGeom prst="rightArrow">
              <a:avLst>
                <a:gd name="adj1" fmla="val 50000"/>
                <a:gd name="adj2" fmla="val 81989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C28D14-ED6C-40C1-B7B9-EF841E49BAD0}"/>
                </a:ext>
              </a:extLst>
            </p:cNvPr>
            <p:cNvSpPr txBox="1"/>
            <p:nvPr/>
          </p:nvSpPr>
          <p:spPr>
            <a:xfrm>
              <a:off x="3835543" y="4282571"/>
              <a:ext cx="1112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D793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코드 변환</a:t>
              </a:r>
              <a:endParaRPr lang="ko-KR" altLang="en-US" sz="3200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0" name="십자형 49">
              <a:extLst>
                <a:ext uri="{FF2B5EF4-FFF2-40B4-BE49-F238E27FC236}">
                  <a16:creationId xmlns:a16="http://schemas.microsoft.com/office/drawing/2014/main" id="{F9928C2C-64D5-4786-80D6-B0F3164BF2DF}"/>
                </a:ext>
              </a:extLst>
            </p:cNvPr>
            <p:cNvSpPr/>
            <p:nvPr/>
          </p:nvSpPr>
          <p:spPr>
            <a:xfrm>
              <a:off x="7296092" y="4800228"/>
              <a:ext cx="412332" cy="390108"/>
            </a:xfrm>
            <a:prstGeom prst="plus">
              <a:avLst>
                <a:gd name="adj" fmla="val 37676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DF3456-A003-4C63-94BF-D90E50F6F168}"/>
                </a:ext>
              </a:extLst>
            </p:cNvPr>
            <p:cNvSpPr txBox="1"/>
            <p:nvPr/>
          </p:nvSpPr>
          <p:spPr>
            <a:xfrm>
              <a:off x="6825670" y="4282571"/>
              <a:ext cx="135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D793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datetime</a:t>
              </a:r>
              <a:endParaRPr lang="ko-KR" altLang="en-US" sz="3200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46524-CBF8-4703-BE1A-2E1C6AEEE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972"/>
            <a:stretch/>
          </p:blipFill>
          <p:spPr>
            <a:xfrm>
              <a:off x="5472067" y="3822910"/>
              <a:ext cx="1107165" cy="208868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018253-2A33-4B7A-B170-8BE88B99C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5655" b="52561"/>
            <a:stretch/>
          </p:blipFill>
          <p:spPr>
            <a:xfrm>
              <a:off x="1643918" y="3946826"/>
              <a:ext cx="1667292" cy="17859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165F96-4255-497F-B673-0F2FF84FD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64"/>
            <a:stretch/>
          </p:blipFill>
          <p:spPr>
            <a:xfrm>
              <a:off x="8425283" y="3946826"/>
              <a:ext cx="564423" cy="184085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15CB38-5702-416A-AF72-297E4BCEC216}"/>
              </a:ext>
            </a:extLst>
          </p:cNvPr>
          <p:cNvSpPr/>
          <p:nvPr/>
        </p:nvSpPr>
        <p:spPr>
          <a:xfrm>
            <a:off x="2069461" y="5712341"/>
            <a:ext cx="8053076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가공한 데이터를 통해 각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업종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당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매출건수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변화를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흐름에 따라 확인</a:t>
            </a:r>
          </a:p>
        </p:txBody>
      </p:sp>
    </p:spTree>
    <p:extLst>
      <p:ext uri="{BB962C8B-B14F-4D97-AF65-F5344CB8AC3E}">
        <p14:creationId xmlns:p14="http://schemas.microsoft.com/office/powerpoint/2010/main" val="206806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상대 값 계산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D62D21-8299-470D-8507-44C7C401C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2" t="39788" r="4881" b="41376"/>
          <a:stretch/>
        </p:blipFill>
        <p:spPr>
          <a:xfrm>
            <a:off x="1047067" y="1561560"/>
            <a:ext cx="10097865" cy="207554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0DBE338B-7850-460F-AB34-078CAAE3BF15}"/>
              </a:ext>
            </a:extLst>
          </p:cNvPr>
          <p:cNvSpPr/>
          <p:nvPr/>
        </p:nvSpPr>
        <p:spPr>
          <a:xfrm>
            <a:off x="3164115" y="1439898"/>
            <a:ext cx="1494972" cy="2331463"/>
          </a:xfrm>
          <a:prstGeom prst="frame">
            <a:avLst>
              <a:gd name="adj1" fmla="val 4738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F6F98-27F8-4F0B-984C-0D4524420292}"/>
              </a:ext>
            </a:extLst>
          </p:cNvPr>
          <p:cNvSpPr txBox="1"/>
          <p:nvPr/>
        </p:nvSpPr>
        <p:spPr>
          <a:xfrm>
            <a:off x="2895600" y="410905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데이터에서 해당 주소를 갖는 데이터만 추출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44BA2-92DC-4D8A-81B5-933DA64CE8F6}"/>
              </a:ext>
            </a:extLst>
          </p:cNvPr>
          <p:cNvSpPr txBox="1"/>
          <p:nvPr/>
        </p:nvSpPr>
        <p:spPr>
          <a:xfrm>
            <a:off x="2583542" y="5846098"/>
            <a:ext cx="702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1, 2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월의 평균값과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이후 주차 별 평균값 계산해 상대 값 구하기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7F69572-912B-4909-AF1C-C4B2E61046B8}"/>
              </a:ext>
            </a:extLst>
          </p:cNvPr>
          <p:cNvSpPr/>
          <p:nvPr/>
        </p:nvSpPr>
        <p:spPr>
          <a:xfrm rot="5400000">
            <a:off x="5763086" y="4842201"/>
            <a:ext cx="692332" cy="640080"/>
          </a:xfrm>
          <a:prstGeom prst="rightArrow">
            <a:avLst/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93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A583D6B-12A3-40A2-BEFA-2E23C764A403}"/>
              </a:ext>
            </a:extLst>
          </p:cNvPr>
          <p:cNvSpPr/>
          <p:nvPr/>
        </p:nvSpPr>
        <p:spPr>
          <a:xfrm>
            <a:off x="6100470" y="1919996"/>
            <a:ext cx="5865833" cy="4694164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ADA9AE7-A563-48B1-A249-9E3230698612}"/>
              </a:ext>
            </a:extLst>
          </p:cNvPr>
          <p:cNvSpPr/>
          <p:nvPr/>
        </p:nvSpPr>
        <p:spPr>
          <a:xfrm>
            <a:off x="6718402" y="1590962"/>
            <a:ext cx="3478549" cy="545082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 그리기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B3EF45-CFC4-468C-BEFE-2F7A19F5D433}"/>
              </a:ext>
            </a:extLst>
          </p:cNvPr>
          <p:cNvGrpSpPr/>
          <p:nvPr/>
        </p:nvGrpSpPr>
        <p:grpSpPr>
          <a:xfrm>
            <a:off x="177707" y="1863503"/>
            <a:ext cx="5637441" cy="4444077"/>
            <a:chOff x="316319" y="1590962"/>
            <a:chExt cx="5637441" cy="444407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9EEE532-4891-4D66-93EB-F37632024C59}"/>
                </a:ext>
              </a:extLst>
            </p:cNvPr>
            <p:cNvSpPr/>
            <p:nvPr/>
          </p:nvSpPr>
          <p:spPr>
            <a:xfrm>
              <a:off x="316319" y="1919996"/>
              <a:ext cx="5637441" cy="4115043"/>
            </a:xfrm>
            <a:prstGeom prst="round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4F492C4-52A2-452C-9E46-D6272FFDEACE}"/>
                </a:ext>
              </a:extLst>
            </p:cNvPr>
            <p:cNvSpPr/>
            <p:nvPr/>
          </p:nvSpPr>
          <p:spPr>
            <a:xfrm>
              <a:off x="934252" y="1590962"/>
              <a:ext cx="3343108" cy="477835"/>
            </a:xfrm>
            <a:prstGeom prst="roundRect">
              <a:avLst/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rgbClr val="F9F6EA"/>
                  </a:solidFill>
                  <a:latin typeface="+mj-lt"/>
                  <a:ea typeface="나눔스퀘어라운드 Bold" panose="020B0600000101010101" pitchFamily="50" charset="-127"/>
                </a:rPr>
                <a:t>card_processing_visualize</a:t>
              </a:r>
              <a:endParaRPr lang="ko-KR" altLang="en-US" b="1" dirty="0">
                <a:solidFill>
                  <a:srgbClr val="F9F6EA"/>
                </a:solidFill>
                <a:latin typeface="+mj-lt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98B57E-38ED-4197-B0BF-45D28151909B}"/>
                </a:ext>
              </a:extLst>
            </p:cNvPr>
            <p:cNvSpPr txBox="1"/>
            <p:nvPr/>
          </p:nvSpPr>
          <p:spPr>
            <a:xfrm>
              <a:off x="771692" y="2436816"/>
              <a:ext cx="4839744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chemeClr val="tx2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해당하는 구의 소비 변화를 시각화 하기 위한 함수</a:t>
              </a:r>
              <a:endPara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6A61A-947B-47E4-902A-A76A5E379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809" t="15449" r="6666" b="50850"/>
            <a:stretch/>
          </p:blipFill>
          <p:spPr>
            <a:xfrm>
              <a:off x="597307" y="3275082"/>
              <a:ext cx="5098590" cy="19516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977C16-6542-4094-A1BA-0543C14B57C9}"/>
              </a:ext>
            </a:extLst>
          </p:cNvPr>
          <p:cNvSpPr txBox="1"/>
          <p:nvPr/>
        </p:nvSpPr>
        <p:spPr>
          <a:xfrm>
            <a:off x="6347879" y="2465078"/>
            <a:ext cx="537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plotly.express를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통해 지역별 상대 값의 변화를 시각화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0E8E74-C00A-47D2-9349-B246E46F2EF0}"/>
              </a:ext>
            </a:extLst>
          </p:cNvPr>
          <p:cNvGrpSpPr/>
          <p:nvPr/>
        </p:nvGrpSpPr>
        <p:grpSpPr>
          <a:xfrm>
            <a:off x="7222309" y="3010516"/>
            <a:ext cx="3963852" cy="2556143"/>
            <a:chOff x="6267268" y="1914062"/>
            <a:chExt cx="4839745" cy="30996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D1DCA-005C-4D10-BFE4-22CCF7A3F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286" t="44000" r="45572" b="12572"/>
            <a:stretch/>
          </p:blipFill>
          <p:spPr>
            <a:xfrm>
              <a:off x="6267268" y="1914062"/>
              <a:ext cx="4839745" cy="3099612"/>
            </a:xfrm>
            <a:prstGeom prst="rect">
              <a:avLst/>
            </a:prstGeom>
          </p:spPr>
        </p:pic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FB17B277-578D-49E3-97EB-C38A52240CAC}"/>
                </a:ext>
              </a:extLst>
            </p:cNvPr>
            <p:cNvSpPr/>
            <p:nvPr/>
          </p:nvSpPr>
          <p:spPr>
            <a:xfrm>
              <a:off x="9215483" y="4524948"/>
              <a:ext cx="375557" cy="488726"/>
            </a:xfrm>
            <a:prstGeom prst="frame">
              <a:avLst>
                <a:gd name="adj1" fmla="val 9441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60655F-502F-4182-B352-ABB1335083B1}"/>
              </a:ext>
            </a:extLst>
          </p:cNvPr>
          <p:cNvSpPr txBox="1"/>
          <p:nvPr/>
        </p:nvSpPr>
        <p:spPr>
          <a:xfrm>
            <a:off x="6518728" y="5938248"/>
            <a:ext cx="537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주차의 항목별 카드결제 건수 변화 확인 가능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740F756-964E-451D-AD7A-68DFA4408F1A}"/>
              </a:ext>
            </a:extLst>
          </p:cNvPr>
          <p:cNvSpPr/>
          <p:nvPr/>
        </p:nvSpPr>
        <p:spPr>
          <a:xfrm rot="16200000">
            <a:off x="9620057" y="5620627"/>
            <a:ext cx="341391" cy="3075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5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301C42-3661-4800-90B6-9B7C74F3BFFE}"/>
              </a:ext>
            </a:extLst>
          </p:cNvPr>
          <p:cNvGrpSpPr/>
          <p:nvPr/>
        </p:nvGrpSpPr>
        <p:grpSpPr>
          <a:xfrm>
            <a:off x="2470741" y="1126072"/>
            <a:ext cx="7250517" cy="3633502"/>
            <a:chOff x="2149741" y="687004"/>
            <a:chExt cx="7619467" cy="40107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11C731-07CF-43A0-8FB6-6E0BCEFBA80F}"/>
                </a:ext>
              </a:extLst>
            </p:cNvPr>
            <p:cNvSpPr txBox="1"/>
            <p:nvPr/>
          </p:nvSpPr>
          <p:spPr>
            <a:xfrm>
              <a:off x="3776953" y="2747886"/>
              <a:ext cx="118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ea typeface="-윤고딕310" panose="02030504000101010101" pitchFamily="18" charset="-127"/>
                </a:rPr>
                <a:t>체계적</a:t>
              </a:r>
              <a:endPara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-윤고딕310" panose="02030504000101010101" pitchFamily="18" charset="-127"/>
              </a:endParaRPr>
            </a:p>
          </p:txBody>
        </p:sp>
        <p:pic>
          <p:nvPicPr>
            <p:cNvPr id="18" name="화면 녹화 14">
              <a:hlinkClick r:id="" action="ppaction://media"/>
              <a:extLst>
                <a:ext uri="{FF2B5EF4-FFF2-40B4-BE49-F238E27FC236}">
                  <a16:creationId xmlns:a16="http://schemas.microsoft.com/office/drawing/2014/main" id="{95922381-D6E3-4374-8443-4F5E2D59B9D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149741" y="809626"/>
              <a:ext cx="7619467" cy="38881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C0738-40F9-43F3-8428-1A5BEAF96B06}"/>
                </a:ext>
              </a:extLst>
            </p:cNvPr>
            <p:cNvSpPr txBox="1"/>
            <p:nvPr/>
          </p:nvSpPr>
          <p:spPr>
            <a:xfrm>
              <a:off x="3505227" y="687004"/>
              <a:ext cx="4908495" cy="34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서울시 용산구 품목별 카드 이용 건수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C33D5-1A03-46BC-876F-EE273618D812}"/>
              </a:ext>
            </a:extLst>
          </p:cNvPr>
          <p:cNvSpPr txBox="1"/>
          <p:nvPr/>
        </p:nvSpPr>
        <p:spPr>
          <a:xfrm>
            <a:off x="1852687" y="4894024"/>
            <a:ext cx="8486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용산구 지역에 직물관련 판매가 많은 것을 고려해 그래프변화 파악을 쉽게 하기 위해 구간을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[-10,100]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나타냄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D4432-5A2C-4C83-AFCC-6D358FD3ABC4}"/>
              </a:ext>
            </a:extLst>
          </p:cNvPr>
          <p:cNvSpPr txBox="1"/>
          <p:nvPr/>
        </p:nvSpPr>
        <p:spPr>
          <a:xfrm>
            <a:off x="1398237" y="5326327"/>
            <a:ext cx="939552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용산구의 경우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이전까지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확산의 여파로 대부분의 품목에서 값의 하락세를 보임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코로나가 잠잠해진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(05/03-05/09)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직물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건축자재 등이 상대적으로 상승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이태원 클럽과 관련하여 코로나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확진자가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증가하면서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이후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재하락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1306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CC3CEC-E456-45CA-BBE2-132BAB5D96A6}"/>
              </a:ext>
            </a:extLst>
          </p:cNvPr>
          <p:cNvGrpSpPr/>
          <p:nvPr/>
        </p:nvGrpSpPr>
        <p:grpSpPr>
          <a:xfrm>
            <a:off x="1621857" y="1536700"/>
            <a:ext cx="8948283" cy="4695976"/>
            <a:chOff x="2074726" y="854196"/>
            <a:chExt cx="8948283" cy="46959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AD26385-6D2F-4029-94A2-AFD9B49D88B9}"/>
                </a:ext>
              </a:extLst>
            </p:cNvPr>
            <p:cNvGrpSpPr/>
            <p:nvPr/>
          </p:nvGrpSpPr>
          <p:grpSpPr>
            <a:xfrm>
              <a:off x="2495999" y="854196"/>
              <a:ext cx="8105739" cy="4174839"/>
              <a:chOff x="2563734" y="840524"/>
              <a:chExt cx="7200000" cy="3741529"/>
            </a:xfrm>
          </p:grpSpPr>
          <p:pic>
            <p:nvPicPr>
              <p:cNvPr id="21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1C8F57CC-FBDF-4A70-8D09-FFFB6AE55D3F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563734" y="907979"/>
                <a:ext cx="7200000" cy="367407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002861-AABE-41CB-B569-C229DB508430}"/>
                  </a:ext>
                </a:extLst>
              </p:cNvPr>
              <p:cNvSpPr txBox="1"/>
              <p:nvPr/>
            </p:nvSpPr>
            <p:spPr>
              <a:xfrm>
                <a:off x="3844598" y="840524"/>
                <a:ext cx="4638272" cy="30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서울시 서초구 품목별 카드 이용 건수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909639-1523-42BB-B965-9DCA45121E7E}"/>
                </a:ext>
              </a:extLst>
            </p:cNvPr>
            <p:cNvSpPr txBox="1"/>
            <p:nvPr/>
          </p:nvSpPr>
          <p:spPr>
            <a:xfrm>
              <a:off x="2074726" y="5242395"/>
              <a:ext cx="894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서초구 지역에 미용관련 장소가 많은 것을 고려해 나머지 값의 변화 파악을 쉽게 하기 위해 구간을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[-10, 200]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 나타냄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98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736277-B993-4C97-AAC7-D9074CCFDC3F}"/>
              </a:ext>
            </a:extLst>
          </p:cNvPr>
          <p:cNvGrpSpPr/>
          <p:nvPr/>
        </p:nvGrpSpPr>
        <p:grpSpPr>
          <a:xfrm>
            <a:off x="1807806" y="1430592"/>
            <a:ext cx="8576387" cy="4815857"/>
            <a:chOff x="2076908" y="808623"/>
            <a:chExt cx="8576387" cy="48158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451332-3AE0-4190-B88B-67A81DD96F09}"/>
                </a:ext>
              </a:extLst>
            </p:cNvPr>
            <p:cNvGrpSpPr/>
            <p:nvPr/>
          </p:nvGrpSpPr>
          <p:grpSpPr>
            <a:xfrm>
              <a:off x="2076908" y="977900"/>
              <a:ext cx="8576387" cy="4646580"/>
              <a:chOff x="1975308" y="977900"/>
              <a:chExt cx="8576387" cy="4646580"/>
            </a:xfrm>
          </p:grpSpPr>
          <p:pic>
            <p:nvPicPr>
              <p:cNvPr id="14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BC991497-E118-42F3-990E-8E468EF7DE28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198559" y="977900"/>
                <a:ext cx="8333087" cy="425227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BB0875-05C6-4158-8CAE-E8EFD0BAB784}"/>
                  </a:ext>
                </a:extLst>
              </p:cNvPr>
              <p:cNvSpPr txBox="1"/>
              <p:nvPr/>
            </p:nvSpPr>
            <p:spPr>
              <a:xfrm>
                <a:off x="1975308" y="5316703"/>
                <a:ext cx="85763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관악구에 가구 판매 장소가 많은 것을 고려해 그래프변화 파악을 쉽게 하기 위해 구간을 </a:t>
                </a:r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[-10, 100]</a:t>
                </a:r>
                <a:r>
                  <a:rPr lang="ko-KR" altLang="en-US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으로 끊어 나타냄</a:t>
                </a:r>
                <a:endPara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703858-1FD8-4C2A-B47D-067CD0F79452}"/>
                </a:ext>
              </a:extLst>
            </p:cNvPr>
            <p:cNvSpPr txBox="1"/>
            <p:nvPr/>
          </p:nvSpPr>
          <p:spPr>
            <a:xfrm>
              <a:off x="4045966" y="808623"/>
              <a:ext cx="4638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서울시 관악구 품목별 카드 이용 건수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236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EFC4E5-5F07-4F9B-9B3E-6DAF5B654525}"/>
              </a:ext>
            </a:extLst>
          </p:cNvPr>
          <p:cNvGrpSpPr/>
          <p:nvPr/>
        </p:nvGrpSpPr>
        <p:grpSpPr>
          <a:xfrm>
            <a:off x="1438315" y="1432561"/>
            <a:ext cx="9315370" cy="4851918"/>
            <a:chOff x="1960106" y="1145652"/>
            <a:chExt cx="8978740" cy="468390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FB5223-E872-43F0-B13F-3BAE71C65DA5}"/>
                </a:ext>
              </a:extLst>
            </p:cNvPr>
            <p:cNvGrpSpPr/>
            <p:nvPr/>
          </p:nvGrpSpPr>
          <p:grpSpPr>
            <a:xfrm>
              <a:off x="2495999" y="1145652"/>
              <a:ext cx="7906957" cy="4209585"/>
              <a:chOff x="2774436" y="1628424"/>
              <a:chExt cx="7200000" cy="3825422"/>
            </a:xfrm>
          </p:grpSpPr>
          <p:pic>
            <p:nvPicPr>
              <p:cNvPr id="23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0ADF14FE-4DDA-498C-800A-6FAC30798B40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774436" y="1779772"/>
                <a:ext cx="7200000" cy="367407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FC8DF-5CEA-4BC5-972B-9105408F1942}"/>
                  </a:ext>
                </a:extLst>
              </p:cNvPr>
              <p:cNvSpPr txBox="1"/>
              <p:nvPr/>
            </p:nvSpPr>
            <p:spPr>
              <a:xfrm>
                <a:off x="4055299" y="1628424"/>
                <a:ext cx="4638272" cy="307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서울시 강동구 품목별 카드 이용 건수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FD8700-9229-4E03-AD49-B0828C2962A2}"/>
                </a:ext>
              </a:extLst>
            </p:cNvPr>
            <p:cNvSpPr txBox="1"/>
            <p:nvPr/>
          </p:nvSpPr>
          <p:spPr>
            <a:xfrm>
              <a:off x="1960106" y="5521784"/>
              <a:ext cx="8978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강동구에 기타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교육 부분의 변화가 크기 때문에 그래프 변화 파악을 쉽게 하기 위해 구간을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[-10, 200]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 나타냈습니다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6712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D89EB-7834-4851-920F-EBBBF28C6D3B}"/>
              </a:ext>
            </a:extLst>
          </p:cNvPr>
          <p:cNvSpPr txBox="1"/>
          <p:nvPr/>
        </p:nvSpPr>
        <p:spPr>
          <a:xfrm>
            <a:off x="572007" y="2020872"/>
            <a:ext cx="11047986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공통적으로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이전까지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확산의 여파로 대부분의 품목에서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가까운 값을 나타내는 것을 확인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코로나가 잠잠해진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(05.03-05.09)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지역별로 대표 품목의 소비가 다시 증가하는 모습을 보였으나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이태원 클럽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해외유입으로 인해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확산이 일어나면서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이후 다시 하락하는 경향을 보임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코로나 안정과 정부의 재난지원금 지급으로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지역을 대표하는 품목에서 소비가 증가함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 종식 이후 경제가 안정된다면 지역 대표 품목의 소비가 증가할 것으로 전망되며 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대표 품목의 개발 및 유치가 필요할 것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D8EC40-A6D0-445E-A1D4-16E95F8B1DBC}"/>
              </a:ext>
            </a:extLst>
          </p:cNvPr>
          <p:cNvSpPr/>
          <p:nvPr/>
        </p:nvSpPr>
        <p:spPr>
          <a:xfrm>
            <a:off x="1616834" y="3954472"/>
            <a:ext cx="905116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7905AC-0A5F-45C6-A0DB-407A95E3E0EC}"/>
              </a:ext>
            </a:extLst>
          </p:cNvPr>
          <p:cNvSpPr/>
          <p:nvPr/>
        </p:nvSpPr>
        <p:spPr>
          <a:xfrm>
            <a:off x="2053714" y="4751904"/>
            <a:ext cx="809612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4640F-8791-4C9B-A842-31C39C1E70BB}"/>
              </a:ext>
            </a:extLst>
          </p:cNvPr>
          <p:cNvSpPr/>
          <p:nvPr/>
        </p:nvSpPr>
        <p:spPr>
          <a:xfrm>
            <a:off x="763394" y="2669104"/>
            <a:ext cx="1062596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07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2129B-B8B9-49EA-B4E7-F6DC4406C89F}"/>
              </a:ext>
            </a:extLst>
          </p:cNvPr>
          <p:cNvSpPr txBox="1"/>
          <p:nvPr/>
        </p:nvSpPr>
        <p:spPr>
          <a:xfrm>
            <a:off x="2869583" y="2532280"/>
            <a:ext cx="3221459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Introduction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1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8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3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9C3B-15FB-4A46-B299-95421E3B2824}"/>
              </a:ext>
            </a:extLst>
          </p:cNvPr>
          <p:cNvSpPr txBox="1"/>
          <p:nvPr/>
        </p:nvSpPr>
        <p:spPr>
          <a:xfrm>
            <a:off x="3499311" y="2577999"/>
            <a:ext cx="2505814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App Data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9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865614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8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순위 데이터를 통한 흥미 변화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528469" y="1399496"/>
            <a:ext cx="918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인한 사람들의 흥미 변화 및 유망 품목을 파악하기 위해 앱 데이터를 크롤링하여 분석함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5612235" y="124943"/>
            <a:ext cx="643830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0D59AB-2C36-456D-B9A7-58EA9582005E}"/>
              </a:ext>
            </a:extLst>
          </p:cNvPr>
          <p:cNvGrpSpPr/>
          <p:nvPr/>
        </p:nvGrpSpPr>
        <p:grpSpPr>
          <a:xfrm>
            <a:off x="528469" y="2221424"/>
            <a:ext cx="6623305" cy="2741342"/>
            <a:chOff x="729495" y="2459832"/>
            <a:chExt cx="6623305" cy="274134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E8C5113-1DE5-472F-ADF6-B334EC21594F}"/>
                </a:ext>
              </a:extLst>
            </p:cNvPr>
            <p:cNvSpPr/>
            <p:nvPr/>
          </p:nvSpPr>
          <p:spPr>
            <a:xfrm>
              <a:off x="729495" y="2459832"/>
              <a:ext cx="6623305" cy="2741342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0AD010E-285E-40E2-9B67-9EC752D24D4F}"/>
                </a:ext>
              </a:extLst>
            </p:cNvPr>
            <p:cNvSpPr/>
            <p:nvPr/>
          </p:nvSpPr>
          <p:spPr>
            <a:xfrm>
              <a:off x="972325" y="2618216"/>
              <a:ext cx="6275763" cy="1971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000" b="1" dirty="0">
                  <a:solidFill>
                    <a:schemeClr val="tx2"/>
                  </a:solidFill>
                  <a:latin typeface="+mj-lt"/>
                  <a:ea typeface="나눔고딕" panose="020D0604000000000000" pitchFamily="50" charset="-127"/>
                </a:rPr>
                <a:t>Why</a:t>
              </a:r>
              <a:r>
                <a:rPr lang="en-US" altLang="ko-KR" sz="2000" dirty="0">
                  <a:solidFill>
                    <a:schemeClr val="tx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앱 데이터</a:t>
              </a:r>
              <a:r>
                <a:rPr lang="en-US" altLang="ko-KR" sz="2000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</a:p>
            <a:p>
              <a:pPr>
                <a:lnSpc>
                  <a:spcPct val="110000"/>
                </a:lnSpc>
              </a:pPr>
              <a:endPara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코로나로 인해 노트북</a:t>
              </a: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핸드폰과 같은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온라인 환경 사용 빈도가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증가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하였고 이에 따라 그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상황에 가장 알맞은 어플리케이션을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설치하여 사용할 것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이라고 판단함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앱 순위는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매달 변동됨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으로써 사람들의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관심사가 변화하는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양상을  파악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하기에 용이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6C14443-7F45-409A-B151-8B2625B7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515" y="2221424"/>
            <a:ext cx="1467631" cy="2741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13878C-5242-41A2-8FDA-D51B741A5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5"/>
          <a:stretch/>
        </p:blipFill>
        <p:spPr>
          <a:xfrm>
            <a:off x="7714653" y="2221424"/>
            <a:ext cx="1467631" cy="2741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5FC541-D26E-46A2-A75B-A864DD352F5C}"/>
              </a:ext>
            </a:extLst>
          </p:cNvPr>
          <p:cNvSpPr txBox="1"/>
          <p:nvPr/>
        </p:nvSpPr>
        <p:spPr>
          <a:xfrm>
            <a:off x="1229464" y="5482055"/>
            <a:ext cx="87655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2020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월의 월 말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 플레이 스토어와 앱 스토어 순위 데이터</a:t>
            </a:r>
            <a:endParaRPr lang="en-US" altLang="ko-KR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C01B8F-0714-4906-A62F-0891D38E926F}"/>
              </a:ext>
            </a:extLst>
          </p:cNvPr>
          <p:cNvSpPr/>
          <p:nvPr/>
        </p:nvSpPr>
        <p:spPr>
          <a:xfrm>
            <a:off x="1118625" y="5995515"/>
            <a:ext cx="8987220" cy="61336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19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무료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550CC8FA-7DBB-4936-A685-7514EF94B0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" end="2125.5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8" y="1697853"/>
            <a:ext cx="7437800" cy="419121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42F011-C774-4A56-9E23-880B27B74106}"/>
              </a:ext>
            </a:extLst>
          </p:cNvPr>
          <p:cNvGrpSpPr/>
          <p:nvPr/>
        </p:nvGrpSpPr>
        <p:grpSpPr>
          <a:xfrm>
            <a:off x="7787345" y="1697853"/>
            <a:ext cx="4125021" cy="4191219"/>
            <a:chOff x="7804123" y="1543574"/>
            <a:chExt cx="4125021" cy="419121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569C264-5C72-4438-AA37-518630507E37}"/>
                </a:ext>
              </a:extLst>
            </p:cNvPr>
            <p:cNvSpPr/>
            <p:nvPr/>
          </p:nvSpPr>
          <p:spPr>
            <a:xfrm>
              <a:off x="7804123" y="1543574"/>
              <a:ext cx="4125021" cy="4191219"/>
            </a:xfrm>
            <a:prstGeom prst="roundRect">
              <a:avLst>
                <a:gd name="adj" fmla="val 4959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7525DF9E-BEE8-45C1-AA32-CF241E8580EA}"/>
                </a:ext>
              </a:extLst>
            </p:cNvPr>
            <p:cNvSpPr/>
            <p:nvPr/>
          </p:nvSpPr>
          <p:spPr>
            <a:xfrm rot="5400000">
              <a:off x="8664925" y="952837"/>
              <a:ext cx="364894" cy="2086496"/>
            </a:xfrm>
            <a:prstGeom prst="round2SameRect">
              <a:avLst>
                <a:gd name="adj1" fmla="val 25289"/>
                <a:gd name="adj2" fmla="val 0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A66CD091-3DD1-4D3C-B89D-C5E462C9F4D7}"/>
                </a:ext>
              </a:extLst>
            </p:cNvPr>
            <p:cNvSpPr/>
            <p:nvPr/>
          </p:nvSpPr>
          <p:spPr>
            <a:xfrm rot="5400000">
              <a:off x="8228697" y="3060136"/>
              <a:ext cx="364894" cy="1214040"/>
            </a:xfrm>
            <a:prstGeom prst="round2SameRect">
              <a:avLst>
                <a:gd name="adj1" fmla="val 25289"/>
                <a:gd name="adj2" fmla="val 0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6AF82A-DD0E-4348-973C-CB32151D4DEF}"/>
                </a:ext>
              </a:extLst>
            </p:cNvPr>
            <p:cNvSpPr txBox="1"/>
            <p:nvPr/>
          </p:nvSpPr>
          <p:spPr>
            <a:xfrm>
              <a:off x="7944373" y="1728803"/>
              <a:ext cx="3808601" cy="379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2019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10-12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</a:t>
              </a:r>
              <a:endParaRPr lang="en-US" altLang="ko-KR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와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건강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운동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 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월에 조금 증가하였다가 이후에는 감소하여 모든 장르들이 별 추세를 보이지 않음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2020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2-5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월을 지나며 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의료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건강 운동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자동차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교육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 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관련 앱이 기준 값 대비 증가하는 추세를 보였고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 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는 </a:t>
              </a:r>
              <a:r>
                <a:rPr lang="en-US" altLang="ko-KR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월에서도 꾸준히 증가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696286" y="1181782"/>
            <a:ext cx="758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장르별 앱 순위 점수를 월별 타임스탬프로 시각화 → 코로나 발생 전과 후를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202628" y="5897311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 시각화 </a:t>
            </a:r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확인하세요</a:t>
            </a:r>
          </a:p>
        </p:txBody>
      </p:sp>
    </p:spTree>
    <p:extLst>
      <p:ext uri="{BB962C8B-B14F-4D97-AF65-F5344CB8AC3E}">
        <p14:creationId xmlns:p14="http://schemas.microsoft.com/office/powerpoint/2010/main" val="8058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유료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69C264-5C72-4438-AA37-518630507E37}"/>
              </a:ext>
            </a:extLst>
          </p:cNvPr>
          <p:cNvSpPr/>
          <p:nvPr/>
        </p:nvSpPr>
        <p:spPr>
          <a:xfrm>
            <a:off x="7804123" y="1551983"/>
            <a:ext cx="4125021" cy="3754033"/>
          </a:xfrm>
          <a:prstGeom prst="roundRect">
            <a:avLst>
              <a:gd name="adj" fmla="val 4959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525DF9E-BEE8-45C1-AA32-CF241E8580EA}"/>
              </a:ext>
            </a:extLst>
          </p:cNvPr>
          <p:cNvSpPr/>
          <p:nvPr/>
        </p:nvSpPr>
        <p:spPr>
          <a:xfrm rot="5400000">
            <a:off x="8664925" y="961246"/>
            <a:ext cx="364894" cy="2086496"/>
          </a:xfrm>
          <a:prstGeom prst="round2SameRect">
            <a:avLst>
              <a:gd name="adj1" fmla="val 25289"/>
              <a:gd name="adj2" fmla="val 0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A66CD091-3DD1-4D3C-B89D-C5E462C9F4D7}"/>
              </a:ext>
            </a:extLst>
          </p:cNvPr>
          <p:cNvSpPr/>
          <p:nvPr/>
        </p:nvSpPr>
        <p:spPr>
          <a:xfrm rot="5400000">
            <a:off x="8222164" y="2642554"/>
            <a:ext cx="364894" cy="1214040"/>
          </a:xfrm>
          <a:prstGeom prst="round2SameRect">
            <a:avLst>
              <a:gd name="adj1" fmla="val 25289"/>
              <a:gd name="adj2" fmla="val 0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AF82A-DD0E-4348-973C-CB32151D4DEF}"/>
              </a:ext>
            </a:extLst>
          </p:cNvPr>
          <p:cNvSpPr txBox="1"/>
          <p:nvPr/>
        </p:nvSpPr>
        <p:spPr>
          <a:xfrm>
            <a:off x="7944373" y="1737212"/>
            <a:ext cx="3808601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10-12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앱이 별다른 증가 추세를 보이지 않음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월부터 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 및 지역 정보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엔터테인먼트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라이프스타일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추세를 보이기 시작하여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 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소셜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예술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디자인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또한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추세를 보임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2612514" y="5784654"/>
            <a:ext cx="696697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앱의 경우에는 무료 앱에 비해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시대적 상황에 따른 변화가 크지 않고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개인의 취향 및 라이프스타일의 영향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받는 경향이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202628" y="5526383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 시각화 </a:t>
            </a:r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확인하세요</a:t>
            </a:r>
          </a:p>
        </p:txBody>
      </p:sp>
      <p:pic>
        <p:nvPicPr>
          <p:cNvPr id="15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1CAF4FF2-9D0F-4187-BD61-C311EDB8EE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13" end="2001.14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8" y="1313998"/>
            <a:ext cx="7460741" cy="42041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3A0FCC-2092-4DD0-A10A-0AECD6B11DF4}"/>
              </a:ext>
            </a:extLst>
          </p:cNvPr>
          <p:cNvSpPr/>
          <p:nvPr/>
        </p:nvSpPr>
        <p:spPr>
          <a:xfrm>
            <a:off x="3324930" y="6667821"/>
            <a:ext cx="5533843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79787-D11C-4037-96CC-DE7BD10AD0D2}"/>
              </a:ext>
            </a:extLst>
          </p:cNvPr>
          <p:cNvSpPr/>
          <p:nvPr/>
        </p:nvSpPr>
        <p:spPr>
          <a:xfrm>
            <a:off x="2612514" y="6225104"/>
            <a:ext cx="6966972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34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매출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3048530" y="5605456"/>
            <a:ext cx="609493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경우에는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금융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만화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초반 증가 추세를 보임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이후에도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금융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증가 추세를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월까지 꾸준히 보이는 것을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50975" y="5061480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3A0FCC-2092-4DD0-A10A-0AECD6B11DF4}"/>
              </a:ext>
            </a:extLst>
          </p:cNvPr>
          <p:cNvSpPr/>
          <p:nvPr/>
        </p:nvSpPr>
        <p:spPr>
          <a:xfrm>
            <a:off x="3137400" y="6488838"/>
            <a:ext cx="6006068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79787-D11C-4037-96CC-DE7BD10AD0D2}"/>
              </a:ext>
            </a:extLst>
          </p:cNvPr>
          <p:cNvSpPr/>
          <p:nvPr/>
        </p:nvSpPr>
        <p:spPr>
          <a:xfrm>
            <a:off x="3297437" y="6047147"/>
            <a:ext cx="5586503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08F2E9BA-AD29-4582-B9AE-E40ACBED90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6659" y="1297620"/>
            <a:ext cx="7498681" cy="42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무료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550CC8FA-7DBB-4936-A685-7514EF94B0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" end="2125.5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788" y="1193391"/>
            <a:ext cx="7437800" cy="4191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2759403" y="5508112"/>
            <a:ext cx="674094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뉴스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잡지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유틸리티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Navigation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앱이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주로 상승세를 보임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이후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 경주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또한 상승 추세를 나타냄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537316" y="6382967"/>
            <a:ext cx="5117368" cy="4995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2586484" y="5957878"/>
            <a:ext cx="7108034" cy="4995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유료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3207227" y="5489034"/>
            <a:ext cx="5777544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경우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의료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커뮤니케이션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앱들의 큰 상승세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 들어서는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커뮤니케이션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도서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상승세를 보임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207227" y="6372417"/>
            <a:ext cx="5777544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3540838" y="5922336"/>
            <a:ext cx="5110323" cy="50625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0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C8AFBDD8-BDAD-4536-89C1-E89812039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6617" y="1186831"/>
            <a:ext cx="7518763" cy="42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매출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2402519" y="5585339"/>
            <a:ext cx="7386959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앱스토어 매출의 경우에는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 경주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몇 가지 장르를 제외하고는 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장르의 점수 합이 커 별다른 비교가 어려움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830749" y="6448327"/>
            <a:ext cx="4594534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2371788" y="6027030"/>
            <a:ext cx="7386959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1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7DF1EDCE-89A3-43CD-ABD6-CD91A984B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5942" y="1182085"/>
            <a:ext cx="7540115" cy="42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ED50B96-688C-409C-9061-319BF279B37F}"/>
              </a:ext>
            </a:extLst>
          </p:cNvPr>
          <p:cNvSpPr/>
          <p:nvPr/>
        </p:nvSpPr>
        <p:spPr>
          <a:xfrm>
            <a:off x="1962239" y="4709793"/>
            <a:ext cx="8267522" cy="1672759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B85CEDC-79D8-4F58-9802-2DE3411D51F2}"/>
              </a:ext>
            </a:extLst>
          </p:cNvPr>
          <p:cNvSpPr/>
          <p:nvPr/>
        </p:nvSpPr>
        <p:spPr>
          <a:xfrm>
            <a:off x="2174240" y="4499478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3CA0D7-BBA7-4D35-9D54-8DE335803AC0}"/>
              </a:ext>
            </a:extLst>
          </p:cNvPr>
          <p:cNvSpPr/>
          <p:nvPr/>
        </p:nvSpPr>
        <p:spPr>
          <a:xfrm>
            <a:off x="1962239" y="3163375"/>
            <a:ext cx="8267522" cy="1176349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405B35B-2D3C-442A-8EFF-9ECFD04B1C2F}"/>
              </a:ext>
            </a:extLst>
          </p:cNvPr>
          <p:cNvSpPr/>
          <p:nvPr/>
        </p:nvSpPr>
        <p:spPr>
          <a:xfrm>
            <a:off x="1962239" y="1581194"/>
            <a:ext cx="8267522" cy="1166070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순위 데이터 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E5C928-C159-4B3E-92DF-8D300A22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58" y="5277365"/>
            <a:ext cx="1269436" cy="12694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5E7529-2433-41A2-ACC0-4938F3A65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62" y="4011660"/>
            <a:ext cx="1900423" cy="19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AA3721-842E-4B43-A65F-BEE6B90C3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6" y="1562461"/>
            <a:ext cx="1415880" cy="14158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CE7814-470F-4E7A-833B-5A1533AED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7844">
            <a:off x="9734206" y="1241511"/>
            <a:ext cx="1415880" cy="14158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624F3-47C4-4D96-9163-9D9A9C72F4DC}"/>
              </a:ext>
            </a:extLst>
          </p:cNvPr>
          <p:cNvSpPr/>
          <p:nvPr/>
        </p:nvSpPr>
        <p:spPr>
          <a:xfrm>
            <a:off x="1954031" y="1715215"/>
            <a:ext cx="8267522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플레이스토어의 경우 코로나의 영향을 받았다고 할 수 있는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의료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건강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앱들이 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이후 상승세를 나타냄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1B5D79-FBC3-442B-8DF1-8D1FB8F0C042}"/>
              </a:ext>
            </a:extLst>
          </p:cNvPr>
          <p:cNvSpPr/>
          <p:nvPr/>
        </p:nvSpPr>
        <p:spPr>
          <a:xfrm>
            <a:off x="1975442" y="4952164"/>
            <a:ext cx="8267522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대중교통의 이용이 코로나 감염 위험을 높일 수 있으므로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자가용을 활용하게 되면서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Navigation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 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앱이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개인의 건강상태를 간단히 진단할 수 있는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원격 의료 앱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들이 유망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DED095-67D1-45CA-96CB-608A74870884}"/>
              </a:ext>
            </a:extLst>
          </p:cNvPr>
          <p:cNvSpPr/>
          <p:nvPr/>
        </p:nvSpPr>
        <p:spPr>
          <a:xfrm>
            <a:off x="1962239" y="3335198"/>
            <a:ext cx="8267522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무료 앱들이 시대적 상황을 더욱 반영한다는 것을 확인할 수 있고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앱은 개인의 취향에 따른 선호도가 더 큼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131906-5EA7-43EB-9294-806982EB3317}"/>
              </a:ext>
            </a:extLst>
          </p:cNvPr>
          <p:cNvSpPr/>
          <p:nvPr/>
        </p:nvSpPr>
        <p:spPr>
          <a:xfrm>
            <a:off x="2174623" y="2936650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634FB-ADE6-4F28-94D6-6CF774F13BD5}"/>
              </a:ext>
            </a:extLst>
          </p:cNvPr>
          <p:cNvSpPr txBox="1"/>
          <p:nvPr/>
        </p:nvSpPr>
        <p:spPr>
          <a:xfrm>
            <a:off x="2463751" y="453663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무엇이 유망할까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355A05-3074-4D05-94C1-B52D9007A422}"/>
              </a:ext>
            </a:extLst>
          </p:cNvPr>
          <p:cNvSpPr/>
          <p:nvPr/>
        </p:nvSpPr>
        <p:spPr>
          <a:xfrm>
            <a:off x="2174623" y="1324691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B870F-D608-479D-A126-D42EDAE47443}"/>
              </a:ext>
            </a:extLst>
          </p:cNvPr>
          <p:cNvSpPr txBox="1"/>
          <p:nvPr/>
        </p:nvSpPr>
        <p:spPr>
          <a:xfrm>
            <a:off x="2822406" y="2964743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 순위의 비교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99D81E-A757-4A4D-8565-F943C371626B}"/>
              </a:ext>
            </a:extLst>
          </p:cNvPr>
          <p:cNvSpPr txBox="1"/>
          <p:nvPr/>
        </p:nvSpPr>
        <p:spPr>
          <a:xfrm>
            <a:off x="2174624" y="1370517"/>
            <a:ext cx="384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스토어의 관심 장르</a:t>
            </a:r>
          </a:p>
        </p:txBody>
      </p:sp>
    </p:spTree>
    <p:extLst>
      <p:ext uri="{BB962C8B-B14F-4D97-AF65-F5344CB8AC3E}">
        <p14:creationId xmlns:p14="http://schemas.microsoft.com/office/powerpoint/2010/main" val="352078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소비 트렌드의 등장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A6E0E5-56E1-4446-B805-101D7E3A8538}"/>
              </a:ext>
            </a:extLst>
          </p:cNvPr>
          <p:cNvGrpSpPr/>
          <p:nvPr/>
        </p:nvGrpSpPr>
        <p:grpSpPr>
          <a:xfrm>
            <a:off x="1321069" y="5313271"/>
            <a:ext cx="9631456" cy="1038295"/>
            <a:chOff x="8289539" y="1691214"/>
            <a:chExt cx="3711961" cy="317223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1C975B-B6B3-406A-AAF6-887D9928A2A3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6C0E2EB-B975-4AF9-A46D-78E688A04F23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B7C22FD-6BA9-4F4C-A20A-A0915FE9646E}"/>
              </a:ext>
            </a:extLst>
          </p:cNvPr>
          <p:cNvSpPr txBox="1"/>
          <p:nvPr/>
        </p:nvSpPr>
        <p:spPr>
          <a:xfrm>
            <a:off x="1745429" y="5524778"/>
            <a:ext cx="859401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 트렌드의 변화로 영향을 받은 산업은 무엇일까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카드 소비 데이터를 분석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D7DABFD-FAE7-4AC8-8802-B8AD9C42FDFB}"/>
              </a:ext>
            </a:extLst>
          </p:cNvPr>
          <p:cNvGrpSpPr/>
          <p:nvPr/>
        </p:nvGrpSpPr>
        <p:grpSpPr>
          <a:xfrm>
            <a:off x="467087" y="1623782"/>
            <a:ext cx="11257825" cy="3315204"/>
            <a:chOff x="420227" y="1553476"/>
            <a:chExt cx="11257825" cy="331520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CC8FB6A-EB86-472A-B5D2-05CC6FC85BEC}"/>
                </a:ext>
              </a:extLst>
            </p:cNvPr>
            <p:cNvGrpSpPr/>
            <p:nvPr/>
          </p:nvGrpSpPr>
          <p:grpSpPr>
            <a:xfrm>
              <a:off x="420227" y="1553476"/>
              <a:ext cx="8219748" cy="3315204"/>
              <a:chOff x="1226975" y="1130708"/>
              <a:chExt cx="9220842" cy="370123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98CA403-ABAB-4EF9-A3C1-D14AEE40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37" b="32538" l="78813" r="98813">
                            <a14:foregroundMark x1="90188" y1="21132" x2="90188" y2="21132"/>
                            <a14:foregroundMark x1="87750" y1="15650" x2="87750" y2="15650"/>
                            <a14:foregroundMark x1="89375" y1="15208" x2="89375" y2="15208"/>
                            <a14:foregroundMark x1="88375" y1="18391" x2="88375" y2="18391"/>
                            <a14:foregroundMark x1="86500" y1="22989" x2="86500" y2="22989"/>
                            <a14:backgroundMark x1="91188" y1="24492" x2="91188" y2="24492"/>
                            <a14:backgroundMark x1="92000" y1="26260" x2="92000" y2="262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469" b="63766"/>
              <a:stretch/>
            </p:blipFill>
            <p:spPr>
              <a:xfrm>
                <a:off x="8299452" y="1130708"/>
                <a:ext cx="1419804" cy="154545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1AF7D5-1E02-40D2-9067-FF27DFFE7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4297" b="65340" l="1125" r="38625">
                            <a14:foregroundMark x1="7813" y1="48895" x2="7813" y2="48895"/>
                            <a14:foregroundMark x1="9688" y1="48895" x2="9688" y2="48895"/>
                            <a14:foregroundMark x1="28500" y1="48806" x2="28500" y2="48806"/>
                            <a14:foregroundMark x1="30250" y1="48718" x2="30250" y2="48718"/>
                            <a14:foregroundMark x1="29250" y1="50398" x2="29250" y2="50398"/>
                            <a14:foregroundMark x1="15188" y1="54111" x2="15188" y2="54111"/>
                            <a14:backgroundMark x1="27187" y1="51901" x2="27187" y2="51901"/>
                            <a14:backgroundMark x1="31625" y1="51813" x2="31625" y2="518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3" t="44178" r="62882" b="34326"/>
              <a:stretch/>
            </p:blipFill>
            <p:spPr>
              <a:xfrm>
                <a:off x="4541474" y="1443586"/>
                <a:ext cx="2502821" cy="105623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A6F3A8-764B-467F-81DD-3CC3B8B4A944}"/>
                  </a:ext>
                </a:extLst>
              </p:cNvPr>
              <p:cNvSpPr txBox="1"/>
              <p:nvPr/>
            </p:nvSpPr>
            <p:spPr>
              <a:xfrm>
                <a:off x="1226975" y="3523221"/>
                <a:ext cx="2236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코로나의 발생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2D17062-C9AD-4A03-B40E-376C2A101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687" b="48806" l="85125" r="96500">
                            <a14:foregroundMark x1="91000" y1="37577" x2="91000" y2="37577"/>
                            <a14:backgroundMark x1="86188" y1="35986" x2="86188" y2="35986"/>
                            <a14:backgroundMark x1="91938" y1="38727" x2="91938" y2="387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42" t="32162" r="2100" b="50946"/>
              <a:stretch/>
            </p:blipFill>
            <p:spPr>
              <a:xfrm rot="267767">
                <a:off x="1395139" y="1857343"/>
                <a:ext cx="1900183" cy="1685982"/>
              </a:xfrm>
              <a:prstGeom prst="rect">
                <a:avLst/>
              </a:prstGeom>
              <a:noFill/>
              <a:effectLst>
                <a:outerShdw blurRad="50800" dist="101600" dir="3000000" algn="t" rotWithShape="0">
                  <a:schemeClr val="accent2">
                    <a:lumMod val="75000"/>
                    <a:alpha val="29000"/>
                  </a:schemeClr>
                </a:outerShdw>
              </a:effectLst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16684BD-444B-4EA0-B09F-3FB3FE198E64}"/>
                  </a:ext>
                </a:extLst>
              </p:cNvPr>
              <p:cNvSpPr/>
              <p:nvPr/>
            </p:nvSpPr>
            <p:spPr>
              <a:xfrm rot="20550975">
                <a:off x="3456740" y="1750191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8467DAA5-3A3F-43BC-8CE2-3D9CAD62B08F}"/>
                  </a:ext>
                </a:extLst>
              </p:cNvPr>
              <p:cNvSpPr/>
              <p:nvPr/>
            </p:nvSpPr>
            <p:spPr>
              <a:xfrm>
                <a:off x="7201916" y="1603145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A7CE60-C059-493B-BE06-ABE3B3ACF877}"/>
                  </a:ext>
                </a:extLst>
              </p:cNvPr>
              <p:cNvSpPr txBox="1"/>
              <p:nvPr/>
            </p:nvSpPr>
            <p:spPr>
              <a:xfrm>
                <a:off x="4490733" y="2445326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사회적 거리두기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4E2E6-4398-48A0-9EA8-9BBAC352A66A}"/>
                  </a:ext>
                </a:extLst>
              </p:cNvPr>
              <p:cNvSpPr txBox="1"/>
              <p:nvPr/>
            </p:nvSpPr>
            <p:spPr>
              <a:xfrm>
                <a:off x="7792247" y="2445325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홈코노미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0AF42028-350B-479D-B705-9C860EB423DB}"/>
                  </a:ext>
                </a:extLst>
              </p:cNvPr>
              <p:cNvSpPr/>
              <p:nvPr/>
            </p:nvSpPr>
            <p:spPr>
              <a:xfrm rot="1020000">
                <a:off x="3515298" y="3313640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04E2C0F-3959-41E9-A6B1-8C88338B20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7575" b="96397" l="24171" r="50491">
                            <a14:foregroundMark x1="25813" y1="86737" x2="25813" y2="86737"/>
                            <a14:foregroundMark x1="30562" y1="82847" x2="30562" y2="82847"/>
                            <a14:foregroundMark x1="31875" y1="80637" x2="31875" y2="80637"/>
                            <a14:foregroundMark x1="33313" y1="78691" x2="33313" y2="78691"/>
                            <a14:foregroundMark x1="34750" y1="76393" x2="34750" y2="76393"/>
                            <a14:foregroundMark x1="35813" y1="74713" x2="35813" y2="74713"/>
                            <a14:foregroundMark x1="37313" y1="75243" x2="37313" y2="75243"/>
                            <a14:foregroundMark x1="36375" y1="77277" x2="36375" y2="77277"/>
                            <a14:foregroundMark x1="35750" y1="78780" x2="35750" y2="78780"/>
                            <a14:foregroundMark x1="34625" y1="80902" x2="34625" y2="80902"/>
                            <a14:foregroundMark x1="33875" y1="82847" x2="33875" y2="82847"/>
                            <a14:foregroundMark x1="37313" y1="82847" x2="37313" y2="82847"/>
                            <a14:foregroundMark x1="37500" y1="80371" x2="37500" y2="80371"/>
                            <a14:foregroundMark x1="37938" y1="77542" x2="37938" y2="77542"/>
                            <a14:foregroundMark x1="38438" y1="75066" x2="38438" y2="75066"/>
                            <a14:foregroundMark x1="44625" y1="81521" x2="44625" y2="81521"/>
                            <a14:backgroundMark x1="44313" y1="74447" x2="44313" y2="744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81" t="63972" r="46219"/>
              <a:stretch/>
            </p:blipFill>
            <p:spPr>
              <a:xfrm>
                <a:off x="8248183" y="3137374"/>
                <a:ext cx="1692429" cy="131007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B533A15-7E89-4DDC-B009-3D4992030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4545" b="99823" l="0" r="27875">
                            <a14:foregroundMark x1="4000" y1="76835" x2="4000" y2="76835"/>
                            <a14:foregroundMark x1="17063" y1="70911" x2="17063" y2="70911"/>
                            <a14:foregroundMark x1="18875" y1="84704" x2="18875" y2="84704"/>
                            <a14:foregroundMark x1="9063" y1="85146" x2="9063" y2="85146"/>
                            <a14:backgroundMark x1="9063" y1="76039" x2="9063" y2="76039"/>
                            <a14:backgroundMark x1="18563" y1="85676" x2="18563" y2="85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096" r="71863"/>
              <a:stretch/>
            </p:blipFill>
            <p:spPr>
              <a:xfrm>
                <a:off x="4872322" y="2885568"/>
                <a:ext cx="2025611" cy="177621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1F83CB-B86C-4EE3-8D7C-0120CB736D38}"/>
                  </a:ext>
                </a:extLst>
              </p:cNvPr>
              <p:cNvSpPr txBox="1"/>
              <p:nvPr/>
            </p:nvSpPr>
            <p:spPr>
              <a:xfrm>
                <a:off x="4535871" y="4370282"/>
                <a:ext cx="25028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개인 위생 관리</a:t>
                </a:r>
              </a:p>
            </p:txBody>
          </p:sp>
          <p:sp>
            <p:nvSpPr>
              <p:cNvPr id="33" name="화살표: 오른쪽 32">
                <a:extLst>
                  <a:ext uri="{FF2B5EF4-FFF2-40B4-BE49-F238E27FC236}">
                    <a16:creationId xmlns:a16="http://schemas.microsoft.com/office/drawing/2014/main" id="{0CE0F095-BB6A-432C-992F-36E44D4DD2F0}"/>
                  </a:ext>
                </a:extLst>
              </p:cNvPr>
              <p:cNvSpPr/>
              <p:nvPr/>
            </p:nvSpPr>
            <p:spPr>
              <a:xfrm>
                <a:off x="7285043" y="3441648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79F4B4-D3ED-409E-9AD8-B40202D197A2}"/>
                  </a:ext>
                </a:extLst>
              </p:cNvPr>
              <p:cNvSpPr txBox="1"/>
              <p:nvPr/>
            </p:nvSpPr>
            <p:spPr>
              <a:xfrm>
                <a:off x="7843515" y="4370282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불안케어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34CFE7-D289-4087-83AA-578DC811064E}"/>
                </a:ext>
              </a:extLst>
            </p:cNvPr>
            <p:cNvSpPr txBox="1"/>
            <p:nvPr/>
          </p:nvSpPr>
          <p:spPr>
            <a:xfrm>
              <a:off x="8378424" y="1812871"/>
              <a:ext cx="3299628" cy="107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집에서 보내는 시간의 증가로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 안에서 다양한 의식주 라이프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스타일과 여가생활을 추구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2B377B-BBB5-43BE-8E56-55699BEA4D3D}"/>
                </a:ext>
              </a:extLst>
            </p:cNvPr>
            <p:cNvSpPr txBox="1"/>
            <p:nvPr/>
          </p:nvSpPr>
          <p:spPr>
            <a:xfrm>
              <a:off x="8524193" y="3507619"/>
              <a:ext cx="3008089" cy="107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인간 본원적 가치를 중시하여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코로나로부터 온 불안감 및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두려움 등의 심리를 위안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5FA0DA-C990-4816-B76A-9513ACF2F4AA}"/>
                </a:ext>
              </a:extLst>
            </p:cNvPr>
            <p:cNvSpPr txBox="1"/>
            <p:nvPr/>
          </p:nvSpPr>
          <p:spPr>
            <a:xfrm>
              <a:off x="7934273" y="1985315"/>
              <a:ext cx="781817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1E20A-00FF-46F9-9D2E-C7C130166ED4}"/>
                </a:ext>
              </a:extLst>
            </p:cNvPr>
            <p:cNvSpPr txBox="1"/>
            <p:nvPr/>
          </p:nvSpPr>
          <p:spPr>
            <a:xfrm>
              <a:off x="8000626" y="3693131"/>
              <a:ext cx="781817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765066" y="1256354"/>
            <a:ext cx="891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인해 발생한 여러 소비 트렌드 들로 인해 사람들이 주로 소비하는 산업 자체가 달라짐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E5BD1D-0522-4C59-A303-752145301461}"/>
              </a:ext>
            </a:extLst>
          </p:cNvPr>
          <p:cNvSpPr txBox="1"/>
          <p:nvPr/>
        </p:nvSpPr>
        <p:spPr>
          <a:xfrm>
            <a:off x="739500" y="204694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D6B496"/>
                </a:solidFill>
                <a:latin typeface="+mj-lt"/>
                <a:ea typeface="나눔고딕 ExtraBold" panose="020D0904000000000000" pitchFamily="50" charset="-127"/>
              </a:rPr>
              <a:t>Ex)</a:t>
            </a:r>
            <a:endParaRPr lang="ko-KR" altLang="en-US" b="1" dirty="0">
              <a:solidFill>
                <a:srgbClr val="D6B49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88356-1E80-484F-AE3E-CCD7DFE8BE47}"/>
              </a:ext>
            </a:extLst>
          </p:cNvPr>
          <p:cNvSpPr txBox="1"/>
          <p:nvPr/>
        </p:nvSpPr>
        <p:spPr>
          <a:xfrm>
            <a:off x="8360502" y="6610435"/>
            <a:ext cx="3831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참조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8"/>
              </a:rPr>
              <a:t>[</a:t>
            </a:r>
            <a:r>
              <a:rPr lang="ko-KR" altLang="en-US" sz="900" b="1" dirty="0">
                <a:hlinkClick r:id="rId8"/>
              </a:rPr>
              <a:t>코로나</a:t>
            </a:r>
            <a:r>
              <a:rPr lang="en-US" altLang="ko-KR" sz="900" b="1" dirty="0">
                <a:hlinkClick r:id="rId8"/>
              </a:rPr>
              <a:t>19</a:t>
            </a:r>
            <a:r>
              <a:rPr lang="ko-KR" altLang="en-US" sz="900" b="1" dirty="0">
                <a:hlinkClick r:id="rId8"/>
              </a:rPr>
              <a:t>로 바뀐 </a:t>
            </a:r>
            <a:r>
              <a:rPr lang="en-US" altLang="ko-KR" sz="900" b="1" dirty="0">
                <a:hlinkClick r:id="rId8"/>
              </a:rPr>
              <a:t>'</a:t>
            </a:r>
            <a:r>
              <a:rPr lang="ko-KR" altLang="en-US" sz="900" b="1" dirty="0">
                <a:hlinkClick r:id="rId8"/>
              </a:rPr>
              <a:t>소비 트렌드</a:t>
            </a:r>
            <a:r>
              <a:rPr lang="en-US" altLang="ko-KR" sz="900" b="1" dirty="0">
                <a:hlinkClick r:id="rId8"/>
              </a:rPr>
              <a:t>'…</a:t>
            </a:r>
            <a:r>
              <a:rPr lang="ko-KR" altLang="en-US" sz="900" b="1" dirty="0">
                <a:hlinkClick r:id="rId8"/>
              </a:rPr>
              <a:t>기업 대응 방안은</a:t>
            </a:r>
            <a:r>
              <a:rPr lang="en-US" altLang="ko-KR" sz="900" b="1" dirty="0">
                <a:hlinkClick r:id="rId8"/>
              </a:rPr>
              <a:t>?] – </a:t>
            </a:r>
            <a:r>
              <a:rPr lang="ko-KR" altLang="en-US" sz="900" b="1" dirty="0">
                <a:hlinkClick r:id="rId8"/>
              </a:rPr>
              <a:t>조선일보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600335-4A3F-469B-A64D-168F5B65305E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0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방식의 생활 확산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A6E0E5-56E1-4446-B805-101D7E3A8538}"/>
              </a:ext>
            </a:extLst>
          </p:cNvPr>
          <p:cNvGrpSpPr/>
          <p:nvPr/>
        </p:nvGrpSpPr>
        <p:grpSpPr>
          <a:xfrm>
            <a:off x="1346236" y="4999409"/>
            <a:ext cx="9631456" cy="1038295"/>
            <a:chOff x="8289539" y="1691214"/>
            <a:chExt cx="3711961" cy="317223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1C975B-B6B3-406A-AAF6-887D9928A2A3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6C0E2EB-B975-4AF9-A46D-78E688A04F23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B7C22FD-6BA9-4F4C-A20A-A0915FE9646E}"/>
              </a:ext>
            </a:extLst>
          </p:cNvPr>
          <p:cNvSpPr txBox="1"/>
          <p:nvPr/>
        </p:nvSpPr>
        <p:spPr>
          <a:xfrm>
            <a:off x="1770596" y="5210916"/>
            <a:ext cx="884408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사람들의 관심이 스마트폰에 </a:t>
            </a:r>
            <a:r>
              <a:rPr lang="ko-KR" altLang="en-US" sz="2000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녹아듦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→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 앱의 순위 데이터를 장르별로 분석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860792" y="1644982"/>
            <a:ext cx="1076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대면 접촉을 기피하며 </a:t>
            </a:r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방식의 생활이 확산되었고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이에 쉽게 적응할 수 있었던 것은 스마트폰과 인터넷의 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8F788-50D5-422A-869C-993795F50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108" b="63042" l="56250" r="81875">
                        <a14:foregroundMark x1="67875" y1="47834" x2="67875" y2="47834"/>
                        <a14:foregroundMark x1="69875" y1="47569" x2="69875" y2="47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19" t="36500" r="16621" b="35907"/>
          <a:stretch/>
        </p:blipFill>
        <p:spPr>
          <a:xfrm>
            <a:off x="2891140" y="2014314"/>
            <a:ext cx="2352572" cy="166501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69110DE-E132-4B22-AFAC-09B7C610E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5" b="33599" l="53938" r="79813">
                        <a14:foregroundMark x1="67000" y1="13882" x2="67000" y2="13882"/>
                        <a14:foregroundMark x1="63750" y1="14324" x2="63750" y2="14324"/>
                        <a14:foregroundMark x1="65500" y1="13882" x2="65500" y2="13882"/>
                        <a14:foregroundMark x1="64000" y1="17153" x2="64000" y2="17153"/>
                        <a14:foregroundMark x1="72688" y1="14589" x2="72688" y2="14589"/>
                        <a14:foregroundMark x1="74375" y1="14235" x2="74375" y2="14235"/>
                        <a14:foregroundMark x1="74500" y1="15738" x2="74500" y2="15738"/>
                        <a14:foregroundMark x1="74125" y1="17949" x2="74125" y2="17949"/>
                        <a14:foregroundMark x1="74750" y1="19098" x2="74750" y2="19098"/>
                        <a14:backgroundMark x1="64500" y1="19982" x2="64500" y2="19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09" t="5987" r="20689" b="66420"/>
          <a:stretch/>
        </p:blipFill>
        <p:spPr>
          <a:xfrm>
            <a:off x="6948289" y="2023706"/>
            <a:ext cx="1977598" cy="1684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50DF5-C4EB-4049-B08C-0BBAC34B0514}"/>
              </a:ext>
            </a:extLst>
          </p:cNvPr>
          <p:cNvSpPr txBox="1"/>
          <p:nvPr/>
        </p:nvSpPr>
        <p:spPr>
          <a:xfrm>
            <a:off x="2650986" y="3768983"/>
            <a:ext cx="689002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수업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자택근무를 위한 화상회의 앱이나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생활용품을 구매하고 음식을 주문할 수 있는 주문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배달 앱의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사용이 증가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8BE7E-AD7D-49E1-9FDB-F88FA1228025}"/>
              </a:ext>
            </a:extLst>
          </p:cNvPr>
          <p:cNvSpPr txBox="1"/>
          <p:nvPr/>
        </p:nvSpPr>
        <p:spPr>
          <a:xfrm>
            <a:off x="2222352" y="3841343"/>
            <a:ext cx="51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Ex)</a:t>
            </a:r>
            <a:endParaRPr lang="ko-KR" altLang="en-US" dirty="0">
              <a:solidFill>
                <a:schemeClr val="tx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87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 </a:t>
            </a:r>
            <a:r>
              <a:rPr lang="ko-KR" altLang="en-US" sz="20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수의 비교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787001" y="5611287"/>
            <a:ext cx="423311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대상을 서울시로 한정 </a:t>
            </a:r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짓기로 결정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5B297-F18D-46FE-931D-E103950A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4276" y="1261242"/>
            <a:ext cx="5756706" cy="250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098797-EDA0-411D-B4B5-E237A51742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4275" y="4009385"/>
            <a:ext cx="5756707" cy="25034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FD246B-79EF-41DF-B358-2D9133BF4C94}"/>
              </a:ext>
            </a:extLst>
          </p:cNvPr>
          <p:cNvSpPr/>
          <p:nvPr/>
        </p:nvSpPr>
        <p:spPr>
          <a:xfrm>
            <a:off x="9546672" y="1127058"/>
            <a:ext cx="2284766" cy="33855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F432F-DBE6-4FCF-B4F1-8BA71D52CD56}"/>
              </a:ext>
            </a:extLst>
          </p:cNvPr>
          <p:cNvSpPr txBox="1"/>
          <p:nvPr/>
        </p:nvSpPr>
        <p:spPr>
          <a:xfrm>
            <a:off x="9546672" y="1127058"/>
            <a:ext cx="228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 </a:t>
            </a:r>
            <a:r>
              <a:rPr lang="ko-KR" altLang="en-US" sz="16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현황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BFF3E0-BF6A-4BA1-B908-43AF9010F4A2}"/>
              </a:ext>
            </a:extLst>
          </p:cNvPr>
          <p:cNvSpPr/>
          <p:nvPr/>
        </p:nvSpPr>
        <p:spPr>
          <a:xfrm>
            <a:off x="9546672" y="3898920"/>
            <a:ext cx="2284766" cy="33855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83F4F-9E60-42F4-905E-2F5682A62E06}"/>
              </a:ext>
            </a:extLst>
          </p:cNvPr>
          <p:cNvSpPr txBox="1"/>
          <p:nvPr/>
        </p:nvSpPr>
        <p:spPr>
          <a:xfrm>
            <a:off x="9546672" y="3898920"/>
            <a:ext cx="228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 </a:t>
            </a:r>
            <a:r>
              <a:rPr lang="ko-KR" altLang="en-US" sz="16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F4636-D475-4D1D-9041-ED1B88272D00}"/>
              </a:ext>
            </a:extLst>
          </p:cNvPr>
          <p:cNvSpPr/>
          <p:nvPr/>
        </p:nvSpPr>
        <p:spPr>
          <a:xfrm>
            <a:off x="665156" y="1465612"/>
            <a:ext cx="4476803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주어진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(card)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내에 지역적 정보의 한계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1155984-390B-4C80-9933-F9B175637F2E}"/>
              </a:ext>
            </a:extLst>
          </p:cNvPr>
          <p:cNvSpPr/>
          <p:nvPr/>
        </p:nvSpPr>
        <p:spPr>
          <a:xfrm>
            <a:off x="2471523" y="2102847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7376B8-E41E-44DA-8353-84F0FF6D81AD}"/>
              </a:ext>
            </a:extLst>
          </p:cNvPr>
          <p:cNvSpPr/>
          <p:nvPr/>
        </p:nvSpPr>
        <p:spPr>
          <a:xfrm>
            <a:off x="719305" y="2618258"/>
            <a:ext cx="4368505" cy="88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대상을 서울시로 한정 지을 수 있는 지의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확인이 필요함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3B58CCEB-CD5E-484D-905A-7DC7FA630D5E}"/>
              </a:ext>
            </a:extLst>
          </p:cNvPr>
          <p:cNvSpPr/>
          <p:nvPr/>
        </p:nvSpPr>
        <p:spPr>
          <a:xfrm>
            <a:off x="2471523" y="3673103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9DA57D-F546-4847-8130-01AC6EF7128F}"/>
              </a:ext>
            </a:extLst>
          </p:cNvPr>
          <p:cNvSpPr/>
          <p:nvPr/>
        </p:nvSpPr>
        <p:spPr>
          <a:xfrm>
            <a:off x="620161" y="4044135"/>
            <a:ext cx="456679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전국데이터와 서울시 데이터를 비교해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수의 증가 시기가 비슷하다는 것을 확인 </a:t>
            </a:r>
            <a:endParaRPr lang="ko-KR" altLang="en-US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59BCA10-4850-4A59-A9FB-FF52B99A0D89}"/>
              </a:ext>
            </a:extLst>
          </p:cNvPr>
          <p:cNvSpPr/>
          <p:nvPr/>
        </p:nvSpPr>
        <p:spPr>
          <a:xfrm>
            <a:off x="2471523" y="5095921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5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 지역별 유동인구의 비교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5ABF89-C67E-4440-A1A5-3DD4D70F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76" y="1179732"/>
            <a:ext cx="6900648" cy="41640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122DD2-6B30-43BF-8622-C01F7A858461}"/>
              </a:ext>
            </a:extLst>
          </p:cNvPr>
          <p:cNvSpPr/>
          <p:nvPr/>
        </p:nvSpPr>
        <p:spPr>
          <a:xfrm>
            <a:off x="1258349" y="5506926"/>
            <a:ext cx="9253057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지역과 작은 지역 간의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소비에 차이가 있을 것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 생각하여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 시기를 기준으로 유동인구 변화가 큰 지역을 구분하였습니다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505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 확산 시기의 결정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C8B515-3361-41CC-A426-406F1F28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41" y="1415826"/>
            <a:ext cx="7919917" cy="358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D0801-5926-4B35-8005-EDD811F4C814}"/>
              </a:ext>
            </a:extLst>
          </p:cNvPr>
          <p:cNvSpPr txBox="1"/>
          <p:nvPr/>
        </p:nvSpPr>
        <p:spPr>
          <a:xfrm>
            <a:off x="3971280" y="3035087"/>
            <a:ext cx="102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1493F-179A-470D-ABB0-B7F1461CE51B}"/>
              </a:ext>
            </a:extLst>
          </p:cNvPr>
          <p:cNvSpPr txBox="1"/>
          <p:nvPr/>
        </p:nvSpPr>
        <p:spPr>
          <a:xfrm>
            <a:off x="7913859" y="2478912"/>
            <a:ext cx="102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C26F1-3007-4D1D-A544-DB79C316E320}"/>
              </a:ext>
            </a:extLst>
          </p:cNvPr>
          <p:cNvSpPr txBox="1"/>
          <p:nvPr/>
        </p:nvSpPr>
        <p:spPr>
          <a:xfrm>
            <a:off x="3589542" y="5035564"/>
            <a:ext cx="50129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1,2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 시기는 코로나 환자가 증가하는 추세로 변한 시점을 기준으로 임의로 선정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2EC601-5D1F-42C7-B7CB-AF2617048C54}"/>
              </a:ext>
            </a:extLst>
          </p:cNvPr>
          <p:cNvGrpSpPr/>
          <p:nvPr/>
        </p:nvGrpSpPr>
        <p:grpSpPr>
          <a:xfrm>
            <a:off x="1112828" y="5379794"/>
            <a:ext cx="9966343" cy="1164806"/>
            <a:chOff x="659821" y="5391380"/>
            <a:chExt cx="9966343" cy="11648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582867-343B-4D15-AF5C-91C62BC6004C}"/>
                </a:ext>
              </a:extLst>
            </p:cNvPr>
            <p:cNvSpPr txBox="1"/>
            <p:nvPr/>
          </p:nvSpPr>
          <p:spPr>
            <a:xfrm>
              <a:off x="659821" y="5391380"/>
              <a:ext cx="9966343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차 코로나 확산을 기준으로 전후 유동인구 평균값을 비교하여 유동인구 변화가 큰 지역과 작은 지역 선정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큰 지역 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용산구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서초구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작은 지역 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관악구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강동구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그 시기 이전과 이후를 비교하기 위해 카드 사용 건수의 상대지수를 계산하는 함수를 만들어 계산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A7B3166-BA30-4850-863D-9D4C5ED20D2F}"/>
                </a:ext>
              </a:extLst>
            </p:cNvPr>
            <p:cNvSpPr/>
            <p:nvPr/>
          </p:nvSpPr>
          <p:spPr>
            <a:xfrm>
              <a:off x="3151350" y="5859756"/>
              <a:ext cx="330080" cy="261610"/>
            </a:xfrm>
            <a:prstGeom prst="rightArrow">
              <a:avLst/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28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2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A0CEE-652C-4331-9F68-E22CFCA8BCB7}"/>
              </a:ext>
            </a:extLst>
          </p:cNvPr>
          <p:cNvSpPr txBox="1"/>
          <p:nvPr/>
        </p:nvSpPr>
        <p:spPr>
          <a:xfrm>
            <a:off x="3599616" y="2532278"/>
            <a:ext cx="262995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Card Data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74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0EF09E5-26FC-489C-BE61-11E53FA3A392}"/>
              </a:ext>
            </a:extLst>
          </p:cNvPr>
          <p:cNvSpPr/>
          <p:nvPr/>
        </p:nvSpPr>
        <p:spPr>
          <a:xfrm>
            <a:off x="1259840" y="5555234"/>
            <a:ext cx="9672320" cy="66936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FA605DB-BB62-4F61-B9A1-E49DAA64E7DC}"/>
              </a:ext>
            </a:extLst>
          </p:cNvPr>
          <p:cNvSpPr/>
          <p:nvPr/>
        </p:nvSpPr>
        <p:spPr>
          <a:xfrm>
            <a:off x="723508" y="3485922"/>
            <a:ext cx="6968455" cy="1191857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1635D5-9385-4326-980E-B76072CEDD68}"/>
              </a:ext>
            </a:extLst>
          </p:cNvPr>
          <p:cNvSpPr/>
          <p:nvPr/>
        </p:nvSpPr>
        <p:spPr>
          <a:xfrm>
            <a:off x="3889229" y="1951464"/>
            <a:ext cx="5588000" cy="750686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50CF466-D288-4C21-A901-A8624DDD26AD}"/>
              </a:ext>
            </a:extLst>
          </p:cNvPr>
          <p:cNvSpPr/>
          <p:nvPr/>
        </p:nvSpPr>
        <p:spPr>
          <a:xfrm rot="21310384">
            <a:off x="3212586" y="1681557"/>
            <a:ext cx="2095364" cy="41123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9F6EA"/>
                </a:solidFill>
              </a:rPr>
              <a:t>How changed?</a:t>
            </a:r>
            <a:endParaRPr lang="ko-KR" altLang="en-US" b="1" dirty="0">
              <a:solidFill>
                <a:srgbClr val="F9F6E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카드 결제 건수를 통한 소비 변화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AFAF-F704-4ECC-A0C8-749BE431639C}"/>
              </a:ext>
            </a:extLst>
          </p:cNvPr>
          <p:cNvSpPr txBox="1"/>
          <p:nvPr/>
        </p:nvSpPr>
        <p:spPr>
          <a:xfrm>
            <a:off x="336884" y="5706813"/>
            <a:ext cx="1151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용산구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서초구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관악구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강동구를 대상으로 분석 진행</a:t>
            </a:r>
          </a:p>
        </p:txBody>
      </p:sp>
      <p:pic>
        <p:nvPicPr>
          <p:cNvPr id="1026" name="Picture 2" descr="Consumption premium icon">
            <a:extLst>
              <a:ext uri="{FF2B5EF4-FFF2-40B4-BE49-F238E27FC236}">
                <a16:creationId xmlns:a16="http://schemas.microsoft.com/office/drawing/2014/main" id="{9BBFEB2E-B447-4F38-B36C-3A1204DF1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2" t="-17840" r="-20938" b="-16961"/>
          <a:stretch/>
        </p:blipFill>
        <p:spPr bwMode="auto">
          <a:xfrm>
            <a:off x="723509" y="1075625"/>
            <a:ext cx="233288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7537E7-F4E6-41AF-B9A5-6ACFDD997EF7}"/>
              </a:ext>
            </a:extLst>
          </p:cNvPr>
          <p:cNvSpPr/>
          <p:nvPr/>
        </p:nvSpPr>
        <p:spPr>
          <a:xfrm>
            <a:off x="3199002" y="2138615"/>
            <a:ext cx="696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인한 서울 지역의 소비는 어떻게 변화했을까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63609A-05D0-4DE1-9BD9-6C1AB40F6DA3}"/>
              </a:ext>
            </a:extLst>
          </p:cNvPr>
          <p:cNvGrpSpPr/>
          <p:nvPr/>
        </p:nvGrpSpPr>
        <p:grpSpPr>
          <a:xfrm>
            <a:off x="7209431" y="3372078"/>
            <a:ext cx="3763192" cy="1379235"/>
            <a:chOff x="4250718" y="3106652"/>
            <a:chExt cx="3763192" cy="1379235"/>
          </a:xfrm>
        </p:grpSpPr>
        <p:pic>
          <p:nvPicPr>
            <p:cNvPr id="1028" name="Picture 4" descr="people and population icon set, vector and illustration">
              <a:extLst>
                <a:ext uri="{FF2B5EF4-FFF2-40B4-BE49-F238E27FC236}">
                  <a16:creationId xmlns:a16="http://schemas.microsoft.com/office/drawing/2014/main" id="{1BF99BD1-40E3-4F96-A28F-6A51D70BD7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800" b="91800" l="33000" r="67000">
                          <a14:foregroundMark x1="36800" y1="80200" x2="36800" y2="80200"/>
                          <a14:foregroundMark x1="42400" y1="83000" x2="42400" y2="83000"/>
                          <a14:foregroundMark x1="46400" y1="79600" x2="46400" y2="79600"/>
                          <a14:foregroundMark x1="50400" y1="78000" x2="50400" y2="78000"/>
                          <a14:foregroundMark x1="54600" y1="78800" x2="54600" y2="78800"/>
                          <a14:foregroundMark x1="59600" y1="82000" x2="59600" y2="82000"/>
                          <a14:foregroundMark x1="64400" y1="79800" x2="64400" y2="79800"/>
                          <a14:foregroundMark x1="58800" y1="77600" x2="58800" y2="77600"/>
                          <a14:foregroundMark x1="64000" y1="75200" x2="64000" y2="75200"/>
                          <a14:foregroundMark x1="57600" y1="75400" x2="57600" y2="75400"/>
                          <a14:foregroundMark x1="59000" y1="72800" x2="59000" y2="72800"/>
                          <a14:foregroundMark x1="54800" y1="76000" x2="54800" y2="76000"/>
                          <a14:foregroundMark x1="49200" y1="75600" x2="49200" y2="75600"/>
                          <a14:foregroundMark x1="50200" y1="72600" x2="50200" y2="72600"/>
                          <a14:foregroundMark x1="46600" y1="75200" x2="46600" y2="75200"/>
                          <a14:foregroundMark x1="42600" y1="75600" x2="42600" y2="75600"/>
                          <a14:foregroundMark x1="41600" y1="77600" x2="41600" y2="77600"/>
                          <a14:foregroundMark x1="41800" y1="73000" x2="41800" y2="73000"/>
                          <a14:foregroundMark x1="37400" y1="75400" x2="37400" y2="7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5" t="68602" r="31564" b="7460"/>
            <a:stretch/>
          </p:blipFill>
          <p:spPr bwMode="auto">
            <a:xfrm>
              <a:off x="4250718" y="3106652"/>
              <a:ext cx="2182061" cy="137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eople and population icon set, vector and illustration">
              <a:extLst>
                <a:ext uri="{FF2B5EF4-FFF2-40B4-BE49-F238E27FC236}">
                  <a16:creationId xmlns:a16="http://schemas.microsoft.com/office/drawing/2014/main" id="{F7145B64-119A-4EC5-A9E5-583C9CFE52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1" b="20385" l="42432" r="58272">
                          <a14:foregroundMark x1="47000" y1="6000" x2="47000" y2="6000"/>
                          <a14:foregroundMark x1="53200" y1="6400" x2="53200" y2="6400"/>
                          <a14:foregroundMark x1="53400" y1="10000" x2="5340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2" t="1953" r="39748" b="77567"/>
            <a:stretch/>
          </p:blipFill>
          <p:spPr bwMode="auto">
            <a:xfrm>
              <a:off x="7070968" y="3308588"/>
              <a:ext cx="942942" cy="97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4B64EF-0678-4844-85FF-D6B229B08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297" b="65340" l="1125" r="38625">
                          <a14:foregroundMark x1="7813" y1="48895" x2="7813" y2="48895"/>
                          <a14:foregroundMark x1="9688" y1="48895" x2="9688" y2="48895"/>
                          <a14:foregroundMark x1="28500" y1="48806" x2="28500" y2="48806"/>
                          <a14:foregroundMark x1="30250" y1="48718" x2="30250" y2="48718"/>
                          <a14:foregroundMark x1="29250" y1="50398" x2="29250" y2="50398"/>
                          <a14:foregroundMark x1="15188" y1="54111" x2="15188" y2="54111"/>
                          <a14:backgroundMark x1="27187" y1="51901" x2="27187" y2="51901"/>
                          <a14:backgroundMark x1="31625" y1="51813" x2="31625" y2="518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7" t="49913" r="75434" b="42229"/>
            <a:stretch/>
          </p:blipFill>
          <p:spPr>
            <a:xfrm>
              <a:off x="6422559" y="3593239"/>
              <a:ext cx="658630" cy="34585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AFEFE-0CEF-42F5-932B-950AC11711A0}"/>
              </a:ext>
            </a:extLst>
          </p:cNvPr>
          <p:cNvSpPr/>
          <p:nvPr/>
        </p:nvSpPr>
        <p:spPr>
          <a:xfrm>
            <a:off x="616896" y="3626931"/>
            <a:ext cx="6968455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유동인구의 변화가 큰 지역과 작은 지역 간에는 소비 차이가 있을 것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이를 바탕으로 카드 데이터를 분석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99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1252</Words>
  <Application>Microsoft Office PowerPoint</Application>
  <PresentationFormat>와이드스크린</PresentationFormat>
  <Paragraphs>189</Paragraphs>
  <Slides>28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나눔고딕</vt:lpstr>
      <vt:lpstr>나눔고딕 ExtraBold</vt:lpstr>
      <vt:lpstr>나눔바른고딕</vt:lpstr>
      <vt:lpstr>나눔스퀘어_ac</vt:lpstr>
      <vt:lpstr>나눔스퀘어라운드 Bold</vt:lpstr>
      <vt:lpstr>나눔스퀘어라운드 ExtraBold</vt:lpstr>
      <vt:lpstr>맑은 고딕</vt:lpstr>
      <vt:lpstr>Arial</vt:lpstr>
      <vt:lpstr>Office 테마</vt:lpstr>
      <vt:lpstr>POST CORONA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승혜</dc:creator>
  <cp:lastModifiedBy>박 승혜</cp:lastModifiedBy>
  <cp:revision>65</cp:revision>
  <dcterms:created xsi:type="dcterms:W3CDTF">2020-07-25T15:34:36Z</dcterms:created>
  <dcterms:modified xsi:type="dcterms:W3CDTF">2020-07-26T13:21:46Z</dcterms:modified>
</cp:coreProperties>
</file>